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  <p:sldMasterId id="2147483713" r:id="rId10"/>
  </p:sldMasterIdLst>
  <p:notesMasterIdLst>
    <p:notesMasterId r:id="rId32"/>
  </p:notesMasterIdLst>
  <p:handoutMasterIdLst>
    <p:handoutMasterId r:id="rId33"/>
  </p:handoutMasterIdLst>
  <p:sldIdLst>
    <p:sldId id="256" r:id="rId11"/>
    <p:sldId id="459" r:id="rId12"/>
    <p:sldId id="478" r:id="rId13"/>
    <p:sldId id="468" r:id="rId14"/>
    <p:sldId id="498" r:id="rId15"/>
    <p:sldId id="483" r:id="rId16"/>
    <p:sldId id="502" r:id="rId17"/>
    <p:sldId id="489" r:id="rId18"/>
    <p:sldId id="495" r:id="rId19"/>
    <p:sldId id="491" r:id="rId20"/>
    <p:sldId id="500" r:id="rId21"/>
    <p:sldId id="474" r:id="rId22"/>
    <p:sldId id="473" r:id="rId23"/>
    <p:sldId id="476" r:id="rId24"/>
    <p:sldId id="481" r:id="rId25"/>
    <p:sldId id="486" r:id="rId26"/>
    <p:sldId id="497" r:id="rId27"/>
    <p:sldId id="484" r:id="rId28"/>
    <p:sldId id="480" r:id="rId29"/>
    <p:sldId id="477" r:id="rId30"/>
    <p:sldId id="485" r:id="rId31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n G." initials="CG" lastIdx="46" clrIdx="0">
    <p:extLst>
      <p:ext uri="{19B8F6BF-5375-455C-9EA6-DF929625EA0E}">
        <p15:presenceInfo xmlns:p15="http://schemas.microsoft.com/office/powerpoint/2012/main" userId="f81dcf5098a215fe" providerId="Windows Live"/>
      </p:ext>
    </p:extLst>
  </p:cmAuthor>
  <p:cmAuthor id="2" name="Moncef Bhs" initials="MB" lastIdx="1" clrIdx="1">
    <p:extLst>
      <p:ext uri="{19B8F6BF-5375-455C-9EA6-DF929625EA0E}">
        <p15:presenceInfo xmlns:p15="http://schemas.microsoft.com/office/powerpoint/2012/main" userId="09993f7edd40b824" providerId="Windows Live"/>
      </p:ext>
    </p:extLst>
  </p:cmAuthor>
  <p:cmAuthor id="3" name="Hristo Hriskov" initials="HH" lastIdx="6" clrIdx="2">
    <p:extLst>
      <p:ext uri="{19B8F6BF-5375-455C-9EA6-DF929625EA0E}">
        <p15:presenceInfo xmlns:p15="http://schemas.microsoft.com/office/powerpoint/2012/main" userId="9418e2c9b2463f00" providerId="Windows Live"/>
      </p:ext>
    </p:extLst>
  </p:cmAuthor>
  <p:cmAuthor id="4" name="Guest User" initials="GU" lastIdx="42" clrIdx="3">
    <p:extLst>
      <p:ext uri="{19B8F6BF-5375-455C-9EA6-DF929625EA0E}">
        <p15:presenceInfo xmlns:p15="http://schemas.microsoft.com/office/powerpoint/2012/main" userId="Guest User" providerId="Windows Live"/>
      </p:ext>
    </p:extLst>
  </p:cmAuthor>
  <p:cmAuthor id="5" name="Melvin Mathew" initials="MM" lastIdx="27" clrIdx="4">
    <p:extLst>
      <p:ext uri="{19B8F6BF-5375-455C-9EA6-DF929625EA0E}">
        <p15:presenceInfo xmlns:p15="http://schemas.microsoft.com/office/powerpoint/2012/main" userId="fd1691ae1bb2d092" providerId="Windows Live"/>
      </p:ext>
    </p:extLst>
  </p:cmAuthor>
  <p:cmAuthor id="6" name="Gastbenutzer" initials="Ga" lastIdx="8" clrIdx="5">
    <p:extLst>
      <p:ext uri="{19B8F6BF-5375-455C-9EA6-DF929625EA0E}">
        <p15:presenceInfo xmlns:p15="http://schemas.microsoft.com/office/powerpoint/2012/main" userId="Gastbenutzer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0C45A6"/>
    <a:srgbClr val="063239"/>
    <a:srgbClr val="A379BB"/>
    <a:srgbClr val="CC66FF"/>
    <a:srgbClr val="FDFDFD"/>
    <a:srgbClr val="FAFAFA"/>
    <a:srgbClr val="F0F0F0"/>
    <a:srgbClr val="EEEEEE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10" y="62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Sheet1!$A$2:$A$6</cx:f>
        <cx:lvl ptCount="5">
          <cx:pt idx="0">Dent</cx:pt>
          <cx:pt idx="1">Scratch</cx:pt>
          <cx:pt idx="2">Rim</cx:pt>
          <cx:pt idx="3">Other</cx:pt>
          <cx:pt idx="4">Marked For Review</cx:pt>
        </cx:lvl>
      </cx:strDim>
      <cx:numDim type="size">
        <cx:f>Sheet1!$B$2:$B$6</cx:f>
        <cx:lvl ptCount="5" formatCode="General">
          <cx:pt idx="0">202</cx:pt>
          <cx:pt idx="1">273</cx:pt>
          <cx:pt idx="2">221</cx:pt>
          <cx:pt idx="3">55</cx:pt>
          <cx:pt idx="4">97</cx:pt>
        </cx:lvl>
      </cx:numDim>
    </cx:data>
  </cx:chartData>
  <cx:chart>
    <cx:title pos="t" align="ctr" overlay="0">
      <cx:tx>
        <cx:rich>
          <a:bodyPr rot="0" spcFirstLastPara="1" vertOverflow="ellipsis" vert="horz" wrap="square" lIns="38100" tIns="19050" rIns="38100" bIns="19050" anchor="ctr" anchorCtr="1" compatLnSpc="0"/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r>
              <a:rPr kumimoji="0" lang="en-IN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Nova Light" panose="020B0304020202020204" pitchFamily="34" charset="0"/>
              </a:rPr>
              <a:t>Number of samples</a:t>
            </a:r>
            <a:endParaRPr lang="en-IN">
              <a:latin typeface="Arial Nova Light" panose="020B0304020202020204" pitchFamily="34" charset="0"/>
            </a:endParaRPr>
          </a:p>
        </cx:rich>
      </cx:tx>
    </cx:title>
    <cx:plotArea>
      <cx:plotAreaRegion>
        <cx:series layoutId="treemap" uniqueId="{2B411708-2AAB-4520-B017-91C992186CD0}">
          <cx:tx>
            <cx:txData>
              <cx:f>Sheet1!$B$1</cx:f>
              <cx:v>Images Annotated</cx:v>
            </cx:txData>
          </cx:tx>
          <cx:dataLabels pos="inEnd">
            <cx:txPr>
              <a:bodyPr spcFirstLastPara="1" vertOverflow="ellipsis" horzOverflow="overflow" wrap="square" lIns="38100" tIns="19050" rIns="38100" bIns="19050" anchor="ctr" anchorCtr="1">
                <a:spAutoFit/>
              </a:bodyPr>
              <a:lstStyle/>
              <a:p>
                <a:pPr algn="ctr" rtl="0">
                  <a:defRPr/>
                </a:pPr>
                <a:endParaRPr lang="en-US" sz="1197" b="1" i="0" u="none" strike="noStrike" baseline="0">
                  <a:solidFill>
                    <a:prstClr val="white"/>
                  </a:solidFill>
                  <a:latin typeface="Calibri"/>
                </a:endParaRPr>
              </a:p>
            </cx:txPr>
            <cx:visibility seriesName="0" categoryName="1" value="1"/>
            <cx:separator>
</cx:separator>
          </cx:dataLabels>
          <cx:dataId val="0"/>
          <cx:layoutPr>
            <cx:parentLabelLayout val="overlapping"/>
          </cx:layoutPr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1197" b="0" i="0" u="none" strike="noStrike" baseline="0">
            <a:solidFill>
              <a:prstClr val="black">
                <a:lumMod val="65000"/>
                <a:lumOff val="35000"/>
              </a:prstClr>
            </a:solidFill>
            <a:latin typeface="Calibri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540362-4AC6-4554-8444-7EB71ED64444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2E6B5B38-3B4D-4A36-83E7-8E43F6410E10}">
      <dgm:prSet phldrT="[Text]"/>
      <dgm:spPr/>
      <dgm:t>
        <a:bodyPr/>
        <a:lstStyle/>
        <a:p>
          <a:r>
            <a:rPr lang="en-US" dirty="0"/>
            <a:t>Pretrained Block 1</a:t>
          </a:r>
          <a:endParaRPr lang="en-IN" dirty="0"/>
        </a:p>
      </dgm:t>
    </dgm:pt>
    <dgm:pt modelId="{0B43971F-1DCA-4519-B0FA-F7250143C731}" type="parTrans" cxnId="{CF3BBE35-2A3C-4E6B-9A85-9F507E027B2B}">
      <dgm:prSet/>
      <dgm:spPr/>
      <dgm:t>
        <a:bodyPr/>
        <a:lstStyle/>
        <a:p>
          <a:endParaRPr lang="en-IN"/>
        </a:p>
      </dgm:t>
    </dgm:pt>
    <dgm:pt modelId="{81F872C1-1644-473F-A9FC-E2AA4EDF729A}" type="sibTrans" cxnId="{CF3BBE35-2A3C-4E6B-9A85-9F507E027B2B}">
      <dgm:prSet/>
      <dgm:spPr/>
      <dgm:t>
        <a:bodyPr/>
        <a:lstStyle/>
        <a:p>
          <a:endParaRPr lang="en-IN"/>
        </a:p>
      </dgm:t>
    </dgm:pt>
    <dgm:pt modelId="{D8E355B5-BC47-40B6-8081-B38AD06AB49F}">
      <dgm:prSet phldrT="[Text]"/>
      <dgm:spPr/>
      <dgm:t>
        <a:bodyPr/>
        <a:lstStyle/>
        <a:p>
          <a:r>
            <a:rPr lang="en-US" dirty="0"/>
            <a:t>Pretrained Block 2</a:t>
          </a:r>
          <a:endParaRPr lang="en-IN" dirty="0"/>
        </a:p>
      </dgm:t>
    </dgm:pt>
    <dgm:pt modelId="{2F602901-635B-4BC8-91B9-7B11A268ACCE}" type="parTrans" cxnId="{082BF1AB-06D7-4B52-91D4-1121848BADD2}">
      <dgm:prSet/>
      <dgm:spPr/>
      <dgm:t>
        <a:bodyPr/>
        <a:lstStyle/>
        <a:p>
          <a:endParaRPr lang="en-IN"/>
        </a:p>
      </dgm:t>
    </dgm:pt>
    <dgm:pt modelId="{42EEC425-06BE-43A6-909E-16EFA7377368}" type="sibTrans" cxnId="{082BF1AB-06D7-4B52-91D4-1121848BADD2}">
      <dgm:prSet/>
      <dgm:spPr/>
      <dgm:t>
        <a:bodyPr/>
        <a:lstStyle/>
        <a:p>
          <a:endParaRPr lang="en-IN"/>
        </a:p>
      </dgm:t>
    </dgm:pt>
    <dgm:pt modelId="{FD4DB7EB-DC04-4A60-8175-2A0259A8999F}">
      <dgm:prSet phldrT="[Text]"/>
      <dgm:spPr/>
      <dgm:t>
        <a:bodyPr/>
        <a:lstStyle/>
        <a:p>
          <a:r>
            <a:rPr lang="en-US" dirty="0"/>
            <a:t>Pretrained Block 3</a:t>
          </a:r>
          <a:endParaRPr lang="en-IN" dirty="0"/>
        </a:p>
      </dgm:t>
    </dgm:pt>
    <dgm:pt modelId="{ED228953-51BE-4B56-A439-365D2782A6D2}" type="parTrans" cxnId="{8E32BBDD-52B8-468A-BB8C-250A3DA4D657}">
      <dgm:prSet/>
      <dgm:spPr/>
      <dgm:t>
        <a:bodyPr/>
        <a:lstStyle/>
        <a:p>
          <a:endParaRPr lang="en-IN"/>
        </a:p>
      </dgm:t>
    </dgm:pt>
    <dgm:pt modelId="{61F59E13-209E-4BA2-82C9-63136BC9B7AD}" type="sibTrans" cxnId="{8E32BBDD-52B8-468A-BB8C-250A3DA4D657}">
      <dgm:prSet/>
      <dgm:spPr/>
      <dgm:t>
        <a:bodyPr/>
        <a:lstStyle/>
        <a:p>
          <a:endParaRPr lang="en-IN"/>
        </a:p>
      </dgm:t>
    </dgm:pt>
    <dgm:pt modelId="{F89BD5AF-5C0B-4DF3-AD24-D002A65F0F13}">
      <dgm:prSet phldrT="[Text]"/>
      <dgm:spPr/>
      <dgm:t>
        <a:bodyPr/>
        <a:lstStyle/>
        <a:p>
          <a:r>
            <a:rPr lang="en-US" dirty="0"/>
            <a:t>Pretrained Block 4</a:t>
          </a:r>
          <a:endParaRPr lang="en-IN" dirty="0"/>
        </a:p>
      </dgm:t>
    </dgm:pt>
    <dgm:pt modelId="{4A7D8EE5-E91D-49F4-B06A-24144598BF02}" type="parTrans" cxnId="{F7A9BE6A-C1AC-4FA6-99C5-1A1D32F2A512}">
      <dgm:prSet/>
      <dgm:spPr/>
      <dgm:t>
        <a:bodyPr/>
        <a:lstStyle/>
        <a:p>
          <a:endParaRPr lang="en-IN"/>
        </a:p>
      </dgm:t>
    </dgm:pt>
    <dgm:pt modelId="{62689F26-1F59-433A-BBB8-2A512E75E41A}" type="sibTrans" cxnId="{F7A9BE6A-C1AC-4FA6-99C5-1A1D32F2A512}">
      <dgm:prSet/>
      <dgm:spPr/>
      <dgm:t>
        <a:bodyPr/>
        <a:lstStyle/>
        <a:p>
          <a:endParaRPr lang="en-IN"/>
        </a:p>
      </dgm:t>
    </dgm:pt>
    <dgm:pt modelId="{2FDCCAC1-646A-458C-B618-0F2937E53C65}">
      <dgm:prSet phldrT="[Text]"/>
      <dgm:spPr/>
      <dgm:t>
        <a:bodyPr/>
        <a:lstStyle/>
        <a:p>
          <a:r>
            <a:rPr lang="en-US" dirty="0"/>
            <a:t>Pretrained Block 5</a:t>
          </a:r>
          <a:endParaRPr lang="en-IN" dirty="0"/>
        </a:p>
      </dgm:t>
    </dgm:pt>
    <dgm:pt modelId="{6F012F3C-E79D-477D-8DC2-13099D07F162}" type="parTrans" cxnId="{2E547601-E4EC-43E1-A469-B47256DB70D0}">
      <dgm:prSet/>
      <dgm:spPr/>
      <dgm:t>
        <a:bodyPr/>
        <a:lstStyle/>
        <a:p>
          <a:endParaRPr lang="en-IN"/>
        </a:p>
      </dgm:t>
    </dgm:pt>
    <dgm:pt modelId="{96E6C92C-F8A0-4E15-9488-E07AB2786B2F}" type="sibTrans" cxnId="{2E547601-E4EC-43E1-A469-B47256DB70D0}">
      <dgm:prSet/>
      <dgm:spPr/>
      <dgm:t>
        <a:bodyPr/>
        <a:lstStyle/>
        <a:p>
          <a:endParaRPr lang="en-IN"/>
        </a:p>
      </dgm:t>
    </dgm:pt>
    <dgm:pt modelId="{A600A782-FEB0-4496-8EE3-4F092B69E41A}">
      <dgm:prSet phldrT="[Text]"/>
      <dgm:spPr/>
      <dgm:t>
        <a:bodyPr/>
        <a:lstStyle/>
        <a:p>
          <a:r>
            <a:rPr lang="en-US" dirty="0"/>
            <a:t>Input</a:t>
          </a:r>
          <a:endParaRPr lang="en-IN" dirty="0"/>
        </a:p>
      </dgm:t>
    </dgm:pt>
    <dgm:pt modelId="{4A74A194-8B05-4372-84EB-FA35EA9E34F7}" type="parTrans" cxnId="{FF85A67B-E790-4151-82EC-3B5B6B589553}">
      <dgm:prSet/>
      <dgm:spPr/>
      <dgm:t>
        <a:bodyPr/>
        <a:lstStyle/>
        <a:p>
          <a:endParaRPr lang="en-IN"/>
        </a:p>
      </dgm:t>
    </dgm:pt>
    <dgm:pt modelId="{534DD3D3-446A-453E-805E-228B453192CE}" type="sibTrans" cxnId="{FF85A67B-E790-4151-82EC-3B5B6B589553}">
      <dgm:prSet/>
      <dgm:spPr/>
      <dgm:t>
        <a:bodyPr/>
        <a:lstStyle/>
        <a:p>
          <a:endParaRPr lang="en-IN"/>
        </a:p>
      </dgm:t>
    </dgm:pt>
    <dgm:pt modelId="{3BC5E870-B47D-4A40-B0F8-77CAD4AC83AB}">
      <dgm:prSet phldrT="[Text]"/>
      <dgm:spPr/>
      <dgm:t>
        <a:bodyPr/>
        <a:lstStyle/>
        <a:p>
          <a:r>
            <a:rPr lang="en-US" dirty="0"/>
            <a:t>Own Dense Block</a:t>
          </a:r>
          <a:endParaRPr lang="en-IN" dirty="0"/>
        </a:p>
      </dgm:t>
    </dgm:pt>
    <dgm:pt modelId="{D896CD0B-F201-40B0-82FF-F31B7C8D43DC}" type="parTrans" cxnId="{EF293AB1-D485-48F0-832E-A93990A2E7FD}">
      <dgm:prSet/>
      <dgm:spPr/>
      <dgm:t>
        <a:bodyPr/>
        <a:lstStyle/>
        <a:p>
          <a:endParaRPr lang="en-IN"/>
        </a:p>
      </dgm:t>
    </dgm:pt>
    <dgm:pt modelId="{C07DAE95-8878-40EA-BF2B-742D3296E81A}" type="sibTrans" cxnId="{EF293AB1-D485-48F0-832E-A93990A2E7FD}">
      <dgm:prSet/>
      <dgm:spPr/>
      <dgm:t>
        <a:bodyPr/>
        <a:lstStyle/>
        <a:p>
          <a:endParaRPr lang="en-IN"/>
        </a:p>
      </dgm:t>
    </dgm:pt>
    <dgm:pt modelId="{4A7A084C-A496-49A2-9BBE-9B815B528834}">
      <dgm:prSet phldrT="[Text]"/>
      <dgm:spPr/>
      <dgm:t>
        <a:bodyPr/>
        <a:lstStyle/>
        <a:p>
          <a:r>
            <a:rPr lang="en-US" dirty="0"/>
            <a:t>Output</a:t>
          </a:r>
          <a:endParaRPr lang="en-IN" dirty="0"/>
        </a:p>
      </dgm:t>
    </dgm:pt>
    <dgm:pt modelId="{EE44B62B-F461-45A2-A87E-EFB602B87AF0}" type="parTrans" cxnId="{CE8DE49E-2F19-40F5-9C3D-136D0D674575}">
      <dgm:prSet/>
      <dgm:spPr/>
      <dgm:t>
        <a:bodyPr/>
        <a:lstStyle/>
        <a:p>
          <a:endParaRPr lang="en-IN"/>
        </a:p>
      </dgm:t>
    </dgm:pt>
    <dgm:pt modelId="{F23319D1-5132-4AC2-AA01-881C7AF582E2}" type="sibTrans" cxnId="{CE8DE49E-2F19-40F5-9C3D-136D0D674575}">
      <dgm:prSet/>
      <dgm:spPr/>
      <dgm:t>
        <a:bodyPr/>
        <a:lstStyle/>
        <a:p>
          <a:endParaRPr lang="en-IN"/>
        </a:p>
      </dgm:t>
    </dgm:pt>
    <dgm:pt modelId="{B3DDF5C1-7CFD-45D6-A005-94DF668E21B2}" type="pres">
      <dgm:prSet presAssocID="{34540362-4AC6-4554-8444-7EB71ED64444}" presName="Name0" presStyleCnt="0">
        <dgm:presLayoutVars>
          <dgm:dir/>
          <dgm:animLvl val="lvl"/>
          <dgm:resizeHandles val="exact"/>
        </dgm:presLayoutVars>
      </dgm:prSet>
      <dgm:spPr/>
    </dgm:pt>
    <dgm:pt modelId="{FAE0B93F-5867-4DC9-84C3-E7F11AFB10D9}" type="pres">
      <dgm:prSet presAssocID="{A600A782-FEB0-4496-8EE3-4F092B69E41A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8223CD48-4D98-4032-B3BA-8AAE1E1F9D94}" type="pres">
      <dgm:prSet presAssocID="{534DD3D3-446A-453E-805E-228B453192CE}" presName="parTxOnlySpace" presStyleCnt="0"/>
      <dgm:spPr/>
    </dgm:pt>
    <dgm:pt modelId="{408EC9C0-2A35-49A2-9B02-AC0159BFBBE4}" type="pres">
      <dgm:prSet presAssocID="{2E6B5B38-3B4D-4A36-83E7-8E43F6410E10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CDF343AB-9680-42A6-BF4E-CC61DAD1D09A}" type="pres">
      <dgm:prSet presAssocID="{81F872C1-1644-473F-A9FC-E2AA4EDF729A}" presName="parTxOnlySpace" presStyleCnt="0"/>
      <dgm:spPr/>
    </dgm:pt>
    <dgm:pt modelId="{75389ED4-0496-465A-89DE-791369DFB59E}" type="pres">
      <dgm:prSet presAssocID="{D8E355B5-BC47-40B6-8081-B38AD06AB49F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7B33B97A-387A-4B92-9097-56E4FCB83993}" type="pres">
      <dgm:prSet presAssocID="{42EEC425-06BE-43A6-909E-16EFA7377368}" presName="parTxOnlySpace" presStyleCnt="0"/>
      <dgm:spPr/>
    </dgm:pt>
    <dgm:pt modelId="{C80094AF-BF5E-401D-9531-9CBDE41D9647}" type="pres">
      <dgm:prSet presAssocID="{FD4DB7EB-DC04-4A60-8175-2A0259A8999F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F33904EB-6546-47CC-B3C9-57AF0D537E24}" type="pres">
      <dgm:prSet presAssocID="{61F59E13-209E-4BA2-82C9-63136BC9B7AD}" presName="parTxOnlySpace" presStyleCnt="0"/>
      <dgm:spPr/>
    </dgm:pt>
    <dgm:pt modelId="{925F1AAF-A93D-4CD3-A0DC-E0F1F8C3D0D0}" type="pres">
      <dgm:prSet presAssocID="{F89BD5AF-5C0B-4DF3-AD24-D002A65F0F13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E9E06AFC-FA2B-46D0-855F-279FE8FE1862}" type="pres">
      <dgm:prSet presAssocID="{62689F26-1F59-433A-BBB8-2A512E75E41A}" presName="parTxOnlySpace" presStyleCnt="0"/>
      <dgm:spPr/>
    </dgm:pt>
    <dgm:pt modelId="{2364A966-155C-416C-9F53-24E060EABFD5}" type="pres">
      <dgm:prSet presAssocID="{2FDCCAC1-646A-458C-B618-0F2937E53C65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4BD33196-0C34-414E-B5CE-9B212E04CB79}" type="pres">
      <dgm:prSet presAssocID="{96E6C92C-F8A0-4E15-9488-E07AB2786B2F}" presName="parTxOnlySpace" presStyleCnt="0"/>
      <dgm:spPr/>
    </dgm:pt>
    <dgm:pt modelId="{060D32F4-6551-4858-BE91-63D243CB7B12}" type="pres">
      <dgm:prSet presAssocID="{3BC5E870-B47D-4A40-B0F8-77CAD4AC83AB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CD4BDB09-CFC8-4C7E-9CB2-D290A5277D57}" type="pres">
      <dgm:prSet presAssocID="{C07DAE95-8878-40EA-BF2B-742D3296E81A}" presName="parTxOnlySpace" presStyleCnt="0"/>
      <dgm:spPr/>
    </dgm:pt>
    <dgm:pt modelId="{370E616D-C536-430B-B892-6B8EBD36928A}" type="pres">
      <dgm:prSet presAssocID="{4A7A084C-A496-49A2-9BBE-9B815B528834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2E547601-E4EC-43E1-A469-B47256DB70D0}" srcId="{34540362-4AC6-4554-8444-7EB71ED64444}" destId="{2FDCCAC1-646A-458C-B618-0F2937E53C65}" srcOrd="5" destOrd="0" parTransId="{6F012F3C-E79D-477D-8DC2-13099D07F162}" sibTransId="{96E6C92C-F8A0-4E15-9488-E07AB2786B2F}"/>
    <dgm:cxn modelId="{3F77A708-BB0C-4F3F-B472-2613B963A15B}" type="presOf" srcId="{A600A782-FEB0-4496-8EE3-4F092B69E41A}" destId="{FAE0B93F-5867-4DC9-84C3-E7F11AFB10D9}" srcOrd="0" destOrd="0" presId="urn:microsoft.com/office/officeart/2005/8/layout/chevron1"/>
    <dgm:cxn modelId="{FBB98B2B-D3AC-4ED8-AB39-FD3F5088437B}" type="presOf" srcId="{D8E355B5-BC47-40B6-8081-B38AD06AB49F}" destId="{75389ED4-0496-465A-89DE-791369DFB59E}" srcOrd="0" destOrd="0" presId="urn:microsoft.com/office/officeart/2005/8/layout/chevron1"/>
    <dgm:cxn modelId="{CF3BBE35-2A3C-4E6B-9A85-9F507E027B2B}" srcId="{34540362-4AC6-4554-8444-7EB71ED64444}" destId="{2E6B5B38-3B4D-4A36-83E7-8E43F6410E10}" srcOrd="1" destOrd="0" parTransId="{0B43971F-1DCA-4519-B0FA-F7250143C731}" sibTransId="{81F872C1-1644-473F-A9FC-E2AA4EDF729A}"/>
    <dgm:cxn modelId="{32EECC36-E1C2-4314-B12C-C3A80325C843}" type="presOf" srcId="{FD4DB7EB-DC04-4A60-8175-2A0259A8999F}" destId="{C80094AF-BF5E-401D-9531-9CBDE41D9647}" srcOrd="0" destOrd="0" presId="urn:microsoft.com/office/officeart/2005/8/layout/chevron1"/>
    <dgm:cxn modelId="{F7A9BE6A-C1AC-4FA6-99C5-1A1D32F2A512}" srcId="{34540362-4AC6-4554-8444-7EB71ED64444}" destId="{F89BD5AF-5C0B-4DF3-AD24-D002A65F0F13}" srcOrd="4" destOrd="0" parTransId="{4A7D8EE5-E91D-49F4-B06A-24144598BF02}" sibTransId="{62689F26-1F59-433A-BBB8-2A512E75E41A}"/>
    <dgm:cxn modelId="{FF85A67B-E790-4151-82EC-3B5B6B589553}" srcId="{34540362-4AC6-4554-8444-7EB71ED64444}" destId="{A600A782-FEB0-4496-8EE3-4F092B69E41A}" srcOrd="0" destOrd="0" parTransId="{4A74A194-8B05-4372-84EB-FA35EA9E34F7}" sibTransId="{534DD3D3-446A-453E-805E-228B453192CE}"/>
    <dgm:cxn modelId="{BCF84F7F-5270-45A7-93A1-76253565CBC7}" type="presOf" srcId="{3BC5E870-B47D-4A40-B0F8-77CAD4AC83AB}" destId="{060D32F4-6551-4858-BE91-63D243CB7B12}" srcOrd="0" destOrd="0" presId="urn:microsoft.com/office/officeart/2005/8/layout/chevron1"/>
    <dgm:cxn modelId="{C8DE6A92-6EA2-408B-8367-398DDFB07119}" type="presOf" srcId="{34540362-4AC6-4554-8444-7EB71ED64444}" destId="{B3DDF5C1-7CFD-45D6-A005-94DF668E21B2}" srcOrd="0" destOrd="0" presId="urn:microsoft.com/office/officeart/2005/8/layout/chevron1"/>
    <dgm:cxn modelId="{A9D3F29B-A7B0-471D-8DC6-BB3954B851F5}" type="presOf" srcId="{4A7A084C-A496-49A2-9BBE-9B815B528834}" destId="{370E616D-C536-430B-B892-6B8EBD36928A}" srcOrd="0" destOrd="0" presId="urn:microsoft.com/office/officeart/2005/8/layout/chevron1"/>
    <dgm:cxn modelId="{CE8DE49E-2F19-40F5-9C3D-136D0D674575}" srcId="{34540362-4AC6-4554-8444-7EB71ED64444}" destId="{4A7A084C-A496-49A2-9BBE-9B815B528834}" srcOrd="7" destOrd="0" parTransId="{EE44B62B-F461-45A2-A87E-EFB602B87AF0}" sibTransId="{F23319D1-5132-4AC2-AA01-881C7AF582E2}"/>
    <dgm:cxn modelId="{082BF1AB-06D7-4B52-91D4-1121848BADD2}" srcId="{34540362-4AC6-4554-8444-7EB71ED64444}" destId="{D8E355B5-BC47-40B6-8081-B38AD06AB49F}" srcOrd="2" destOrd="0" parTransId="{2F602901-635B-4BC8-91B9-7B11A268ACCE}" sibTransId="{42EEC425-06BE-43A6-909E-16EFA7377368}"/>
    <dgm:cxn modelId="{5485F2AE-3E9B-4403-9918-61F0F11B977F}" type="presOf" srcId="{F89BD5AF-5C0B-4DF3-AD24-D002A65F0F13}" destId="{925F1AAF-A93D-4CD3-A0DC-E0F1F8C3D0D0}" srcOrd="0" destOrd="0" presId="urn:microsoft.com/office/officeart/2005/8/layout/chevron1"/>
    <dgm:cxn modelId="{EF293AB1-D485-48F0-832E-A93990A2E7FD}" srcId="{34540362-4AC6-4554-8444-7EB71ED64444}" destId="{3BC5E870-B47D-4A40-B0F8-77CAD4AC83AB}" srcOrd="6" destOrd="0" parTransId="{D896CD0B-F201-40B0-82FF-F31B7C8D43DC}" sibTransId="{C07DAE95-8878-40EA-BF2B-742D3296E81A}"/>
    <dgm:cxn modelId="{B07E73B5-67DC-43B2-BFBE-A0CD0E0649ED}" type="presOf" srcId="{2FDCCAC1-646A-458C-B618-0F2937E53C65}" destId="{2364A966-155C-416C-9F53-24E060EABFD5}" srcOrd="0" destOrd="0" presId="urn:microsoft.com/office/officeart/2005/8/layout/chevron1"/>
    <dgm:cxn modelId="{95D838C3-F7B0-4943-9FE2-663EEA4A50D9}" type="presOf" srcId="{2E6B5B38-3B4D-4A36-83E7-8E43F6410E10}" destId="{408EC9C0-2A35-49A2-9B02-AC0159BFBBE4}" srcOrd="0" destOrd="0" presId="urn:microsoft.com/office/officeart/2005/8/layout/chevron1"/>
    <dgm:cxn modelId="{8E32BBDD-52B8-468A-BB8C-250A3DA4D657}" srcId="{34540362-4AC6-4554-8444-7EB71ED64444}" destId="{FD4DB7EB-DC04-4A60-8175-2A0259A8999F}" srcOrd="3" destOrd="0" parTransId="{ED228953-51BE-4B56-A439-365D2782A6D2}" sibTransId="{61F59E13-209E-4BA2-82C9-63136BC9B7AD}"/>
    <dgm:cxn modelId="{341979D7-DADA-451B-9382-E3E416416CDD}" type="presParOf" srcId="{B3DDF5C1-7CFD-45D6-A005-94DF668E21B2}" destId="{FAE0B93F-5867-4DC9-84C3-E7F11AFB10D9}" srcOrd="0" destOrd="0" presId="urn:microsoft.com/office/officeart/2005/8/layout/chevron1"/>
    <dgm:cxn modelId="{3FF29E5A-4572-4EEC-AE23-462205D43D94}" type="presParOf" srcId="{B3DDF5C1-7CFD-45D6-A005-94DF668E21B2}" destId="{8223CD48-4D98-4032-B3BA-8AAE1E1F9D94}" srcOrd="1" destOrd="0" presId="urn:microsoft.com/office/officeart/2005/8/layout/chevron1"/>
    <dgm:cxn modelId="{75340F89-19F6-4603-8280-B120AB606D93}" type="presParOf" srcId="{B3DDF5C1-7CFD-45D6-A005-94DF668E21B2}" destId="{408EC9C0-2A35-49A2-9B02-AC0159BFBBE4}" srcOrd="2" destOrd="0" presId="urn:microsoft.com/office/officeart/2005/8/layout/chevron1"/>
    <dgm:cxn modelId="{FCE8E75E-D12C-42A0-A2D5-F19208DEC223}" type="presParOf" srcId="{B3DDF5C1-7CFD-45D6-A005-94DF668E21B2}" destId="{CDF343AB-9680-42A6-BF4E-CC61DAD1D09A}" srcOrd="3" destOrd="0" presId="urn:microsoft.com/office/officeart/2005/8/layout/chevron1"/>
    <dgm:cxn modelId="{993A654C-9A2E-40DC-B7FF-F9E16BC06B99}" type="presParOf" srcId="{B3DDF5C1-7CFD-45D6-A005-94DF668E21B2}" destId="{75389ED4-0496-465A-89DE-791369DFB59E}" srcOrd="4" destOrd="0" presId="urn:microsoft.com/office/officeart/2005/8/layout/chevron1"/>
    <dgm:cxn modelId="{24143C46-4529-45C5-BCFD-BE9F4025607D}" type="presParOf" srcId="{B3DDF5C1-7CFD-45D6-A005-94DF668E21B2}" destId="{7B33B97A-387A-4B92-9097-56E4FCB83993}" srcOrd="5" destOrd="0" presId="urn:microsoft.com/office/officeart/2005/8/layout/chevron1"/>
    <dgm:cxn modelId="{A9ECB55D-3BF8-4F37-A13C-84A89541722C}" type="presParOf" srcId="{B3DDF5C1-7CFD-45D6-A005-94DF668E21B2}" destId="{C80094AF-BF5E-401D-9531-9CBDE41D9647}" srcOrd="6" destOrd="0" presId="urn:microsoft.com/office/officeart/2005/8/layout/chevron1"/>
    <dgm:cxn modelId="{5D2EB8F2-E3A1-4C23-B347-DB7716B3492C}" type="presParOf" srcId="{B3DDF5C1-7CFD-45D6-A005-94DF668E21B2}" destId="{F33904EB-6546-47CC-B3C9-57AF0D537E24}" srcOrd="7" destOrd="0" presId="urn:microsoft.com/office/officeart/2005/8/layout/chevron1"/>
    <dgm:cxn modelId="{340687F2-2DB0-4FB4-A25E-18922A0206CF}" type="presParOf" srcId="{B3DDF5C1-7CFD-45D6-A005-94DF668E21B2}" destId="{925F1AAF-A93D-4CD3-A0DC-E0F1F8C3D0D0}" srcOrd="8" destOrd="0" presId="urn:microsoft.com/office/officeart/2005/8/layout/chevron1"/>
    <dgm:cxn modelId="{96F2CCB9-1940-4655-9B27-A9C4E80792E9}" type="presParOf" srcId="{B3DDF5C1-7CFD-45D6-A005-94DF668E21B2}" destId="{E9E06AFC-FA2B-46D0-855F-279FE8FE1862}" srcOrd="9" destOrd="0" presId="urn:microsoft.com/office/officeart/2005/8/layout/chevron1"/>
    <dgm:cxn modelId="{44D83852-C903-4DDA-9548-2A819DB20F7A}" type="presParOf" srcId="{B3DDF5C1-7CFD-45D6-A005-94DF668E21B2}" destId="{2364A966-155C-416C-9F53-24E060EABFD5}" srcOrd="10" destOrd="0" presId="urn:microsoft.com/office/officeart/2005/8/layout/chevron1"/>
    <dgm:cxn modelId="{88DA8FCE-0980-4E8E-AFE5-0807BEED22B3}" type="presParOf" srcId="{B3DDF5C1-7CFD-45D6-A005-94DF668E21B2}" destId="{4BD33196-0C34-414E-B5CE-9B212E04CB79}" srcOrd="11" destOrd="0" presId="urn:microsoft.com/office/officeart/2005/8/layout/chevron1"/>
    <dgm:cxn modelId="{729CF94F-37CB-4EBF-B30F-1E29C55F3E87}" type="presParOf" srcId="{B3DDF5C1-7CFD-45D6-A005-94DF668E21B2}" destId="{060D32F4-6551-4858-BE91-63D243CB7B12}" srcOrd="12" destOrd="0" presId="urn:microsoft.com/office/officeart/2005/8/layout/chevron1"/>
    <dgm:cxn modelId="{E614FFDD-5E5B-4819-935D-D53327C473D2}" type="presParOf" srcId="{B3DDF5C1-7CFD-45D6-A005-94DF668E21B2}" destId="{CD4BDB09-CFC8-4C7E-9CB2-D290A5277D57}" srcOrd="13" destOrd="0" presId="urn:microsoft.com/office/officeart/2005/8/layout/chevron1"/>
    <dgm:cxn modelId="{F62596C6-7F9F-470C-BEF9-8AC2EA1FD040}" type="presParOf" srcId="{B3DDF5C1-7CFD-45D6-A005-94DF668E21B2}" destId="{370E616D-C536-430B-B892-6B8EBD36928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0B93F-5867-4DC9-84C3-E7F11AFB10D9}">
      <dsp:nvSpPr>
        <dsp:cNvPr id="0" name=""/>
        <dsp:cNvSpPr/>
      </dsp:nvSpPr>
      <dsp:spPr>
        <a:xfrm>
          <a:off x="720" y="1943237"/>
          <a:ext cx="1155549" cy="46221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Input</a:t>
          </a:r>
          <a:endParaRPr lang="en-IN" sz="1000" kern="1200" dirty="0"/>
        </a:p>
      </dsp:txBody>
      <dsp:txXfrm>
        <a:off x="231830" y="1943237"/>
        <a:ext cx="693330" cy="462219"/>
      </dsp:txXfrm>
    </dsp:sp>
    <dsp:sp modelId="{408EC9C0-2A35-49A2-9B02-AC0159BFBBE4}">
      <dsp:nvSpPr>
        <dsp:cNvPr id="0" name=""/>
        <dsp:cNvSpPr/>
      </dsp:nvSpPr>
      <dsp:spPr>
        <a:xfrm>
          <a:off x="1040715" y="1943237"/>
          <a:ext cx="1155549" cy="462219"/>
        </a:xfrm>
        <a:prstGeom prst="chevron">
          <a:avLst/>
        </a:prstGeom>
        <a:solidFill>
          <a:schemeClr val="accent2">
            <a:hueOff val="668788"/>
            <a:satOff val="-834"/>
            <a:lumOff val="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Pretrained Block 1</a:t>
          </a:r>
          <a:endParaRPr lang="en-IN" sz="1000" kern="1200" dirty="0"/>
        </a:p>
      </dsp:txBody>
      <dsp:txXfrm>
        <a:off x="1271825" y="1943237"/>
        <a:ext cx="693330" cy="462219"/>
      </dsp:txXfrm>
    </dsp:sp>
    <dsp:sp modelId="{75389ED4-0496-465A-89DE-791369DFB59E}">
      <dsp:nvSpPr>
        <dsp:cNvPr id="0" name=""/>
        <dsp:cNvSpPr/>
      </dsp:nvSpPr>
      <dsp:spPr>
        <a:xfrm>
          <a:off x="2080710" y="1943237"/>
          <a:ext cx="1155549" cy="462219"/>
        </a:xfrm>
        <a:prstGeom prst="chevron">
          <a:avLst/>
        </a:prstGeom>
        <a:solidFill>
          <a:schemeClr val="accent2">
            <a:hueOff val="1337577"/>
            <a:satOff val="-1668"/>
            <a:lumOff val="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Pretrained Block 2</a:t>
          </a:r>
          <a:endParaRPr lang="en-IN" sz="1000" kern="1200" dirty="0"/>
        </a:p>
      </dsp:txBody>
      <dsp:txXfrm>
        <a:off x="2311820" y="1943237"/>
        <a:ext cx="693330" cy="462219"/>
      </dsp:txXfrm>
    </dsp:sp>
    <dsp:sp modelId="{C80094AF-BF5E-401D-9531-9CBDE41D9647}">
      <dsp:nvSpPr>
        <dsp:cNvPr id="0" name=""/>
        <dsp:cNvSpPr/>
      </dsp:nvSpPr>
      <dsp:spPr>
        <a:xfrm>
          <a:off x="3120705" y="1943237"/>
          <a:ext cx="1155549" cy="462219"/>
        </a:xfrm>
        <a:prstGeom prst="chevron">
          <a:avLst/>
        </a:prstGeom>
        <a:solidFill>
          <a:schemeClr val="accent2">
            <a:hueOff val="2006365"/>
            <a:satOff val="-2502"/>
            <a:lumOff val="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Pretrained Block 3</a:t>
          </a:r>
          <a:endParaRPr lang="en-IN" sz="1000" kern="1200" dirty="0"/>
        </a:p>
      </dsp:txBody>
      <dsp:txXfrm>
        <a:off x="3351815" y="1943237"/>
        <a:ext cx="693330" cy="462219"/>
      </dsp:txXfrm>
    </dsp:sp>
    <dsp:sp modelId="{925F1AAF-A93D-4CD3-A0DC-E0F1F8C3D0D0}">
      <dsp:nvSpPr>
        <dsp:cNvPr id="0" name=""/>
        <dsp:cNvSpPr/>
      </dsp:nvSpPr>
      <dsp:spPr>
        <a:xfrm>
          <a:off x="4160700" y="1943237"/>
          <a:ext cx="1155549" cy="462219"/>
        </a:xfrm>
        <a:prstGeom prst="chevron">
          <a:avLst/>
        </a:prstGeom>
        <a:solidFill>
          <a:schemeClr val="accent2">
            <a:hueOff val="2675154"/>
            <a:satOff val="-3337"/>
            <a:lumOff val="7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Pretrained Block 4</a:t>
          </a:r>
          <a:endParaRPr lang="en-IN" sz="1000" kern="1200" dirty="0"/>
        </a:p>
      </dsp:txBody>
      <dsp:txXfrm>
        <a:off x="4391810" y="1943237"/>
        <a:ext cx="693330" cy="462219"/>
      </dsp:txXfrm>
    </dsp:sp>
    <dsp:sp modelId="{2364A966-155C-416C-9F53-24E060EABFD5}">
      <dsp:nvSpPr>
        <dsp:cNvPr id="0" name=""/>
        <dsp:cNvSpPr/>
      </dsp:nvSpPr>
      <dsp:spPr>
        <a:xfrm>
          <a:off x="5200694" y="1943237"/>
          <a:ext cx="1155549" cy="462219"/>
        </a:xfrm>
        <a:prstGeom prst="chevron">
          <a:avLst/>
        </a:prstGeom>
        <a:solidFill>
          <a:schemeClr val="accent2">
            <a:hueOff val="3343942"/>
            <a:satOff val="-4171"/>
            <a:lumOff val="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Pretrained Block 5</a:t>
          </a:r>
          <a:endParaRPr lang="en-IN" sz="1000" kern="1200" dirty="0"/>
        </a:p>
      </dsp:txBody>
      <dsp:txXfrm>
        <a:off x="5431804" y="1943237"/>
        <a:ext cx="693330" cy="462219"/>
      </dsp:txXfrm>
    </dsp:sp>
    <dsp:sp modelId="{060D32F4-6551-4858-BE91-63D243CB7B12}">
      <dsp:nvSpPr>
        <dsp:cNvPr id="0" name=""/>
        <dsp:cNvSpPr/>
      </dsp:nvSpPr>
      <dsp:spPr>
        <a:xfrm>
          <a:off x="6240689" y="1943237"/>
          <a:ext cx="1155549" cy="462219"/>
        </a:xfrm>
        <a:prstGeom prst="chevron">
          <a:avLst/>
        </a:prstGeom>
        <a:solidFill>
          <a:schemeClr val="accent2">
            <a:hueOff val="4012731"/>
            <a:satOff val="-5005"/>
            <a:lumOff val="1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Own Dense Block</a:t>
          </a:r>
          <a:endParaRPr lang="en-IN" sz="1000" kern="1200" dirty="0"/>
        </a:p>
      </dsp:txBody>
      <dsp:txXfrm>
        <a:off x="6471799" y="1943237"/>
        <a:ext cx="693330" cy="462219"/>
      </dsp:txXfrm>
    </dsp:sp>
    <dsp:sp modelId="{370E616D-C536-430B-B892-6B8EBD36928A}">
      <dsp:nvSpPr>
        <dsp:cNvPr id="0" name=""/>
        <dsp:cNvSpPr/>
      </dsp:nvSpPr>
      <dsp:spPr>
        <a:xfrm>
          <a:off x="7280684" y="1943237"/>
          <a:ext cx="1155549" cy="462219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Output</a:t>
          </a:r>
          <a:endParaRPr lang="en-IN" sz="1000" kern="1200" dirty="0"/>
        </a:p>
      </dsp:txBody>
      <dsp:txXfrm>
        <a:off x="7511794" y="1943237"/>
        <a:ext cx="693330" cy="462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11/07/2022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11/07/2022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82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30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03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5</a:t>
            </a:r>
            <a:endParaRPr lang="de-DE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05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06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92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59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28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96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15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23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57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220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06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4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88" y="28619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788845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7500" y="772597"/>
            <a:ext cx="8508999" cy="404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7501" y="282065"/>
            <a:ext cx="78913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19928"/>
            <a:ext cx="8508999" cy="3366372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0036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/>
              <a:t>Pecha Kucha by Group 5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762678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0" y="770795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4002" y="770794"/>
            <a:ext cx="4180910" cy="388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262449"/>
            <a:ext cx="7821445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pl-PL"/>
              <a:t>Pecha Kucha by </a:t>
            </a:r>
            <a:r>
              <a:rPr lang="en-US"/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5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l-PL" noProof="0"/>
              <a:t>Pecha Kucha by Group 5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DA675F1-802B-41C3-8E3B-0BC107DD15D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1278AFA4-DDC6-42D4-A3F1-255C64185FE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C130FD9-BFBD-4E3E-B211-7A63652D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Datenverarbeitung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Fakultät für Elektrotechnik und Informationstechnik</a:t>
            </a:r>
          </a:p>
          <a:p>
            <a:pPr>
              <a:lnSpc>
                <a:spcPts val="900"/>
              </a:lnSpc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EB43FDA-C21A-4028-9F9D-04F9B84750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5900" y="163513"/>
            <a:ext cx="987425" cy="479425"/>
            <a:chOff x="4936" y="103"/>
            <a:chExt cx="622" cy="302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ABFAEBC5-4896-456F-AAD6-30E9B4EC63E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36" y="103"/>
              <a:ext cx="62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5326C43-7159-488F-B003-343C26BFF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76177CA-BC2D-4BD9-B4D9-4A6D15383F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18488" y="323850"/>
            <a:ext cx="604837" cy="319088"/>
            <a:chOff x="5177" y="204"/>
            <a:chExt cx="381" cy="201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9C8D5BA2-685A-4357-9CD4-C0DA2A2EDB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5177" y="204"/>
              <a:ext cx="38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AAF334-35CA-488F-A06A-A270FC9254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77" y="204"/>
              <a:ext cx="381" cy="201"/>
            </a:xfrm>
            <a:custGeom>
              <a:avLst/>
              <a:gdLst>
                <a:gd name="T0" fmla="*/ 0 w 4953"/>
                <a:gd name="T1" fmla="*/ 0 h 2613"/>
                <a:gd name="T2" fmla="*/ 1940 w 4953"/>
                <a:gd name="T3" fmla="*/ 0 h 2613"/>
                <a:gd name="T4" fmla="*/ 1940 w 4953"/>
                <a:gd name="T5" fmla="*/ 2144 h 2613"/>
                <a:gd name="T6" fmla="*/ 2474 w 4953"/>
                <a:gd name="T7" fmla="*/ 2144 h 2613"/>
                <a:gd name="T8" fmla="*/ 2474 w 4953"/>
                <a:gd name="T9" fmla="*/ 0 h 2613"/>
                <a:gd name="T10" fmla="*/ 4953 w 4953"/>
                <a:gd name="T11" fmla="*/ 0 h 2613"/>
                <a:gd name="T12" fmla="*/ 4953 w 4953"/>
                <a:gd name="T13" fmla="*/ 2613 h 2613"/>
                <a:gd name="T14" fmla="*/ 4485 w 4953"/>
                <a:gd name="T15" fmla="*/ 2613 h 2613"/>
                <a:gd name="T16" fmla="*/ 4485 w 4953"/>
                <a:gd name="T17" fmla="*/ 469 h 2613"/>
                <a:gd name="T18" fmla="*/ 3947 w 4953"/>
                <a:gd name="T19" fmla="*/ 469 h 2613"/>
                <a:gd name="T20" fmla="*/ 3947 w 4953"/>
                <a:gd name="T21" fmla="*/ 2613 h 2613"/>
                <a:gd name="T22" fmla="*/ 3479 w 4953"/>
                <a:gd name="T23" fmla="*/ 2613 h 2613"/>
                <a:gd name="T24" fmla="*/ 3479 w 4953"/>
                <a:gd name="T25" fmla="*/ 469 h 2613"/>
                <a:gd name="T26" fmla="*/ 2942 w 4953"/>
                <a:gd name="T27" fmla="*/ 469 h 2613"/>
                <a:gd name="T28" fmla="*/ 2942 w 4953"/>
                <a:gd name="T29" fmla="*/ 2613 h 2613"/>
                <a:gd name="T30" fmla="*/ 1471 w 4953"/>
                <a:gd name="T31" fmla="*/ 2613 h 2613"/>
                <a:gd name="T32" fmla="*/ 1471 w 4953"/>
                <a:gd name="T33" fmla="*/ 469 h 2613"/>
                <a:gd name="T34" fmla="*/ 936 w 4953"/>
                <a:gd name="T35" fmla="*/ 469 h 2613"/>
                <a:gd name="T36" fmla="*/ 936 w 4953"/>
                <a:gd name="T37" fmla="*/ 2613 h 2613"/>
                <a:gd name="T38" fmla="*/ 468 w 4953"/>
                <a:gd name="T39" fmla="*/ 2613 h 2613"/>
                <a:gd name="T40" fmla="*/ 468 w 4953"/>
                <a:gd name="T41" fmla="*/ 469 h 2613"/>
                <a:gd name="T42" fmla="*/ 0 w 4953"/>
                <a:gd name="T43" fmla="*/ 469 h 2613"/>
                <a:gd name="T44" fmla="*/ 0 w 4953"/>
                <a:gd name="T45" fmla="*/ 0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53" h="2613">
                  <a:moveTo>
                    <a:pt x="0" y="0"/>
                  </a:moveTo>
                  <a:lnTo>
                    <a:pt x="1940" y="0"/>
                  </a:lnTo>
                  <a:lnTo>
                    <a:pt x="1940" y="2144"/>
                  </a:lnTo>
                  <a:lnTo>
                    <a:pt x="2474" y="2144"/>
                  </a:lnTo>
                  <a:lnTo>
                    <a:pt x="2474" y="0"/>
                  </a:lnTo>
                  <a:lnTo>
                    <a:pt x="4953" y="0"/>
                  </a:lnTo>
                  <a:lnTo>
                    <a:pt x="4953" y="2613"/>
                  </a:lnTo>
                  <a:lnTo>
                    <a:pt x="4485" y="2613"/>
                  </a:lnTo>
                  <a:lnTo>
                    <a:pt x="4485" y="469"/>
                  </a:lnTo>
                  <a:lnTo>
                    <a:pt x="3947" y="469"/>
                  </a:lnTo>
                  <a:lnTo>
                    <a:pt x="3947" y="2613"/>
                  </a:lnTo>
                  <a:lnTo>
                    <a:pt x="3479" y="2613"/>
                  </a:lnTo>
                  <a:lnTo>
                    <a:pt x="3479" y="469"/>
                  </a:lnTo>
                  <a:lnTo>
                    <a:pt x="2942" y="469"/>
                  </a:lnTo>
                  <a:lnTo>
                    <a:pt x="2942" y="2613"/>
                  </a:lnTo>
                  <a:lnTo>
                    <a:pt x="1471" y="2613"/>
                  </a:lnTo>
                  <a:lnTo>
                    <a:pt x="1471" y="469"/>
                  </a:lnTo>
                  <a:lnTo>
                    <a:pt x="936" y="469"/>
                  </a:lnTo>
                  <a:lnTo>
                    <a:pt x="936" y="2613"/>
                  </a:lnTo>
                  <a:lnTo>
                    <a:pt x="468" y="2613"/>
                  </a:lnTo>
                  <a:lnTo>
                    <a:pt x="468" y="469"/>
                  </a:lnTo>
                  <a:lnTo>
                    <a:pt x="0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pl-PL"/>
              <a:t>Pecha Kucha by Group 5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4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31.png"/><Relationship Id="rId7" Type="http://schemas.openxmlformats.org/officeDocument/2006/relationships/image" Target="../media/image4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8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eg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gi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microsoft.com/office/2014/relationships/chartEx" Target="../charts/chartEx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e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gif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7.gif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853543" y="0"/>
            <a:ext cx="5290458" cy="51435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5" name="TextBox 5"/>
          <p:cNvSpPr txBox="1"/>
          <p:nvPr/>
        </p:nvSpPr>
        <p:spPr>
          <a:xfrm>
            <a:off x="514350" y="3802983"/>
            <a:ext cx="1684564" cy="445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457200" fontAlgn="auto">
              <a:lnSpc>
                <a:spcPts val="1820"/>
              </a:lnSpc>
              <a:spcAft>
                <a:spcPts val="0"/>
              </a:spcAft>
            </a:pPr>
            <a:r>
              <a:rPr lang="en-US" sz="1300" dirty="0">
                <a:solidFill>
                  <a:srgbClr val="16214B"/>
                </a:solidFill>
                <a:latin typeface="Montserrat"/>
                <a:cs typeface="+mn-cs"/>
              </a:rPr>
              <a:t>aka: the third </a:t>
            </a:r>
            <a:r>
              <a:rPr lang="en-US" sz="1300" dirty="0" err="1">
                <a:solidFill>
                  <a:srgbClr val="16214B"/>
                </a:solidFill>
                <a:latin typeface="Montserrat"/>
                <a:cs typeface="+mn-cs"/>
              </a:rPr>
              <a:t>pecha</a:t>
            </a:r>
            <a:r>
              <a:rPr lang="en-US" sz="1300" dirty="0">
                <a:solidFill>
                  <a:srgbClr val="16214B"/>
                </a:solidFill>
                <a:latin typeface="Montserrat"/>
                <a:cs typeface="+mn-cs"/>
              </a:rPr>
              <a:t> </a:t>
            </a:r>
            <a:r>
              <a:rPr lang="en-US" sz="1300" dirty="0" err="1">
                <a:solidFill>
                  <a:srgbClr val="16214B"/>
                </a:solidFill>
                <a:latin typeface="Montserrat"/>
                <a:cs typeface="+mn-cs"/>
              </a:rPr>
              <a:t>kucha</a:t>
            </a:r>
            <a:r>
              <a:rPr lang="en-US" sz="1300" dirty="0">
                <a:solidFill>
                  <a:srgbClr val="16214B"/>
                </a:solidFill>
                <a:latin typeface="Montserrat"/>
                <a:cs typeface="+mn-cs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7874" y="466162"/>
            <a:ext cx="3223079" cy="1598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457200" fontAlgn="auto">
              <a:lnSpc>
                <a:spcPts val="64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>
                <a:solidFill>
                  <a:srgbClr val="0C45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5:</a:t>
            </a:r>
          </a:p>
          <a:p>
            <a:pPr defTabSz="457200" fontAlgn="auto">
              <a:lnSpc>
                <a:spcPts val="64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800" b="1" dirty="0">
                <a:solidFill>
                  <a:srgbClr val="0C45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finally: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70741" y="466162"/>
            <a:ext cx="4856061" cy="4211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3E4A3-1E4D-D7C4-EB02-940B663B3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3137" y1="1724" x2="49020" y2="0"/>
                      </a14:backgroundRemoval>
                    </a14:imgEffect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3396" y="289560"/>
            <a:ext cx="753406" cy="4107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81EB6B-DAD5-0F74-98D6-1495AA550B5D}"/>
              </a:ext>
            </a:extLst>
          </p:cNvPr>
          <p:cNvSpPr txBox="1"/>
          <p:nvPr/>
        </p:nvSpPr>
        <p:spPr>
          <a:xfrm>
            <a:off x="461288" y="576082"/>
            <a:ext cx="22695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Results with vgg16 – sticking with this</a:t>
            </a:r>
            <a:endParaRPr lang="en-US" b="1"/>
          </a:p>
        </p:txBody>
      </p:sp>
      <p:sp>
        <p:nvSpPr>
          <p:cNvPr id="7" name="AutoShape 11">
            <a:extLst>
              <a:ext uri="{FF2B5EF4-FFF2-40B4-BE49-F238E27FC236}">
                <a16:creationId xmlns:a16="http://schemas.microsoft.com/office/drawing/2014/main" id="{60E0B957-6E04-8B4D-A9E6-6C5F70935B4A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94642-CACF-82E5-F397-8CE8AE3F0E2D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Baseline Model:</a:t>
            </a:r>
            <a:br>
              <a:rPr lang="en-US" sz="3200" dirty="0">
                <a:latin typeface="Arial"/>
                <a:cs typeface="Arial"/>
              </a:rPr>
            </a:br>
            <a:r>
              <a:rPr lang="en-US" sz="3200" dirty="0" err="1">
                <a:solidFill>
                  <a:schemeClr val="bg1"/>
                </a:solidFill>
                <a:latin typeface="Arial"/>
                <a:cs typeface="Arial"/>
              </a:rPr>
              <a:t>Explainability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A4F6DB60-463A-F4DC-5CA9-C51C4213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  <p:pic>
        <p:nvPicPr>
          <p:cNvPr id="12" name="Grafik 2" descr="countdown.gif">
            <a:extLst>
              <a:ext uri="{FF2B5EF4-FFF2-40B4-BE49-F238E27FC236}">
                <a16:creationId xmlns:a16="http://schemas.microsoft.com/office/drawing/2014/main" id="{CB026A71-04F5-FD15-66B8-9B2032FF0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57D7514-E2FC-D84B-ECF5-B85DE79D8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0" y="1712928"/>
            <a:ext cx="9107631" cy="28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7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81EB6B-DAD5-0F74-98D6-1495AA550B5D}"/>
              </a:ext>
            </a:extLst>
          </p:cNvPr>
          <p:cNvSpPr txBox="1"/>
          <p:nvPr/>
        </p:nvSpPr>
        <p:spPr>
          <a:xfrm>
            <a:off x="461288" y="576082"/>
            <a:ext cx="22695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Results with vgg16 – sticking with this</a:t>
            </a:r>
            <a:endParaRPr lang="en-US" b="1"/>
          </a:p>
        </p:txBody>
      </p:sp>
      <p:sp>
        <p:nvSpPr>
          <p:cNvPr id="7" name="AutoShape 11">
            <a:extLst>
              <a:ext uri="{FF2B5EF4-FFF2-40B4-BE49-F238E27FC236}">
                <a16:creationId xmlns:a16="http://schemas.microsoft.com/office/drawing/2014/main" id="{60E0B957-6E04-8B4D-A9E6-6C5F70935B4A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94642-CACF-82E5-F397-8CE8AE3F0E2D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Baseline Model:</a:t>
            </a:r>
            <a:br>
              <a:rPr lang="en-US" sz="3200">
                <a:latin typeface="Arial"/>
                <a:cs typeface="Arial"/>
              </a:rPr>
            </a:br>
            <a:r>
              <a:rPr lang="en-US" sz="3200" err="1">
                <a:solidFill>
                  <a:schemeClr val="bg1"/>
                </a:solidFill>
                <a:latin typeface="Arial"/>
                <a:cs typeface="Arial"/>
              </a:rPr>
              <a:t>Explainability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6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A4F6DB60-463A-F4DC-5CA9-C51C4213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  <p:pic>
        <p:nvPicPr>
          <p:cNvPr id="12" name="Grafik 2" descr="countdown.gif">
            <a:extLst>
              <a:ext uri="{FF2B5EF4-FFF2-40B4-BE49-F238E27FC236}">
                <a16:creationId xmlns:a16="http://schemas.microsoft.com/office/drawing/2014/main" id="{CB026A71-04F5-FD15-66B8-9B2032FF0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BD6962E-1565-AC3C-7105-E269ECF6B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3" y="1727412"/>
            <a:ext cx="9150926" cy="286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7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40082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Active learning </a:t>
            </a:r>
            <a:endParaRPr lang="en-US"/>
          </a:p>
        </p:txBody>
      </p:sp>
      <p:pic>
        <p:nvPicPr>
          <p:cNvPr id="7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11EEAF4E-09A9-FF93-F728-01762FFE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6284F734-BDD1-72BF-3C5C-3D160721CD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6230" y="1545804"/>
            <a:ext cx="5623012" cy="32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2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502978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Web: Annotator Workflow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B5653A4-CBD2-812E-839C-9EE49150C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5"/>
          <a:stretch/>
        </p:blipFill>
        <p:spPr>
          <a:xfrm>
            <a:off x="189918" y="2423841"/>
            <a:ext cx="2632429" cy="1211574"/>
          </a:xfrm>
          <a:prstGeom prst="rect">
            <a:avLst/>
          </a:prstGeom>
        </p:spPr>
      </p:pic>
      <p:pic>
        <p:nvPicPr>
          <p:cNvPr id="8" name="Picture 8" descr="Text, logo, company name&#10;&#10;Description automatically generated">
            <a:extLst>
              <a:ext uri="{FF2B5EF4-FFF2-40B4-BE49-F238E27FC236}">
                <a16:creationId xmlns:a16="http://schemas.microsoft.com/office/drawing/2014/main" id="{29C589AD-C134-130A-CCFE-5059A030E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101" y="1527940"/>
            <a:ext cx="2797261" cy="1567138"/>
          </a:xfrm>
          <a:prstGeom prst="rect">
            <a:avLst/>
          </a:prstGeom>
        </p:spPr>
      </p:pic>
      <p:pic>
        <p:nvPicPr>
          <p:cNvPr id="17" name="Graphic 17">
            <a:extLst>
              <a:ext uri="{FF2B5EF4-FFF2-40B4-BE49-F238E27FC236}">
                <a16:creationId xmlns:a16="http://schemas.microsoft.com/office/drawing/2014/main" id="{DB32C8DE-D9A8-A79A-CEC4-682CE1FEC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4580" y="1424421"/>
            <a:ext cx="1991591" cy="1991591"/>
          </a:xfrm>
          <a:prstGeom prst="rect">
            <a:avLst/>
          </a:prstGeom>
        </p:spPr>
      </p:pic>
      <p:pic>
        <p:nvPicPr>
          <p:cNvPr id="18" name="Picture 18" descr="Logo, icon&#10;&#10;Description automatically generated">
            <a:extLst>
              <a:ext uri="{FF2B5EF4-FFF2-40B4-BE49-F238E27FC236}">
                <a16:creationId xmlns:a16="http://schemas.microsoft.com/office/drawing/2014/main" id="{897E950C-AA45-387D-D979-624D3F8AC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655" y="3620482"/>
            <a:ext cx="1260391" cy="1275837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718A6E4-AD10-73F7-67C0-A27E5E4D0C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7035" y="2124941"/>
            <a:ext cx="1071996" cy="685800"/>
          </a:xfrm>
          <a:prstGeom prst="rect">
            <a:avLst/>
          </a:prstGeom>
        </p:spPr>
      </p:pic>
      <p:pic>
        <p:nvPicPr>
          <p:cNvPr id="21" name="Picture 21" descr="Shape&#10;&#10;Description automatically generated">
            <a:extLst>
              <a:ext uri="{FF2B5EF4-FFF2-40B4-BE49-F238E27FC236}">
                <a16:creationId xmlns:a16="http://schemas.microsoft.com/office/drawing/2014/main" id="{84D5FF25-39BE-CAF9-2C60-0E263DBDBE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877" y="2230347"/>
            <a:ext cx="491837" cy="492306"/>
          </a:xfrm>
          <a:prstGeom prst="rect">
            <a:avLst/>
          </a:prstGeom>
        </p:spPr>
      </p:pic>
      <p:pic>
        <p:nvPicPr>
          <p:cNvPr id="22" name="Picture 22" descr="Icon&#10;&#10;Description automatically generated">
            <a:extLst>
              <a:ext uri="{FF2B5EF4-FFF2-40B4-BE49-F238E27FC236}">
                <a16:creationId xmlns:a16="http://schemas.microsoft.com/office/drawing/2014/main" id="{8485703A-2E8C-2C23-DD3B-8CF5E110C6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1173" y="3855308"/>
            <a:ext cx="1158587" cy="1158587"/>
          </a:xfrm>
          <a:prstGeom prst="rect">
            <a:avLst/>
          </a:prstGeom>
        </p:spPr>
      </p:pic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2C670A5-F548-D2D9-F1C2-977E54C05D45}"/>
              </a:ext>
            </a:extLst>
          </p:cNvPr>
          <p:cNvSpPr/>
          <p:nvPr/>
        </p:nvSpPr>
        <p:spPr>
          <a:xfrm rot="1620000">
            <a:off x="3024616" y="3608910"/>
            <a:ext cx="486201" cy="486201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3DA3B9A-EA2D-A716-FC91-50B087D46604}"/>
              </a:ext>
            </a:extLst>
          </p:cNvPr>
          <p:cNvSpPr/>
          <p:nvPr/>
        </p:nvSpPr>
        <p:spPr>
          <a:xfrm rot="16200000">
            <a:off x="4176146" y="3097120"/>
            <a:ext cx="486201" cy="486201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88E491E3-C1BC-3358-4BEC-57C210E22D51}"/>
              </a:ext>
            </a:extLst>
          </p:cNvPr>
          <p:cNvSpPr/>
          <p:nvPr/>
        </p:nvSpPr>
        <p:spPr>
          <a:xfrm>
            <a:off x="5427901" y="2182293"/>
            <a:ext cx="486201" cy="486201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3F947B89-7EC1-1235-A51B-495DC18AA3A7}"/>
              </a:ext>
            </a:extLst>
          </p:cNvPr>
          <p:cNvSpPr/>
          <p:nvPr/>
        </p:nvSpPr>
        <p:spPr>
          <a:xfrm rot="5400000">
            <a:off x="7327926" y="3038103"/>
            <a:ext cx="486201" cy="486201"/>
          </a:xfrm>
          <a:prstGeom prst="chevr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15" descr="Icon&#10;&#10;Description automatically generated">
            <a:extLst>
              <a:ext uri="{FF2B5EF4-FFF2-40B4-BE49-F238E27FC236}">
                <a16:creationId xmlns:a16="http://schemas.microsoft.com/office/drawing/2014/main" id="{D6F105D9-3CE5-451E-37E4-262C58B135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83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469067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Web: Global Annotator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76CFF00-3219-1556-C824-AEE6CDC70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17" y="-1017235"/>
            <a:ext cx="1267326" cy="61507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BFD324-7FB4-3165-4295-9CD8D90F5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4" t="3318" r="23714" b="10803"/>
          <a:stretch/>
        </p:blipFill>
        <p:spPr bwMode="auto">
          <a:xfrm>
            <a:off x="36722" y="1770108"/>
            <a:ext cx="2726710" cy="217840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BF6069-A38A-F9FB-6756-C5E5A1512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321" y="1770108"/>
            <a:ext cx="3599795" cy="21784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F60494-64C1-5447-D8C8-46B398DF8B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32" r="5236"/>
          <a:stretch/>
        </p:blipFill>
        <p:spPr>
          <a:xfrm>
            <a:off x="6467009" y="1770108"/>
            <a:ext cx="2595819" cy="217840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9" name="Picture 15" descr="Icon&#10;&#10;Description automatically generated">
            <a:extLst>
              <a:ext uri="{FF2B5EF4-FFF2-40B4-BE49-F238E27FC236}">
                <a16:creationId xmlns:a16="http://schemas.microsoft.com/office/drawing/2014/main" id="{3676D50A-BCF8-297E-7127-4F09E3568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3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40082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Web: Classifier</a:t>
            </a:r>
            <a:endParaRPr lang="en-US"/>
          </a:p>
        </p:txBody>
      </p:sp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9833A24-DB75-A0D5-C5F7-A7103122C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7" r="33372"/>
          <a:stretch/>
        </p:blipFill>
        <p:spPr>
          <a:xfrm>
            <a:off x="112369" y="2339015"/>
            <a:ext cx="2826312" cy="236655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FD0C827-21A1-D41D-2552-B459967A9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1459" r="41078"/>
          <a:stretch/>
        </p:blipFill>
        <p:spPr bwMode="auto">
          <a:xfrm>
            <a:off x="2245132" y="2178339"/>
            <a:ext cx="2516692" cy="239785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6A0B31-9C21-4DA1-1029-CC22E6583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1" t="1799" r="33457"/>
          <a:stretch/>
        </p:blipFill>
        <p:spPr bwMode="auto">
          <a:xfrm>
            <a:off x="4289728" y="2012698"/>
            <a:ext cx="2844538" cy="232398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038859-063E-C6E2-79E3-D332B9489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t="4049" r="39167" b="321"/>
          <a:stretch/>
        </p:blipFill>
        <p:spPr bwMode="auto">
          <a:xfrm>
            <a:off x="6316892" y="1664928"/>
            <a:ext cx="2735668" cy="244202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5" descr="Icon&#10;&#10;Description automatically generated">
            <a:extLst>
              <a:ext uri="{FF2B5EF4-FFF2-40B4-BE49-F238E27FC236}">
                <a16:creationId xmlns:a16="http://schemas.microsoft.com/office/drawing/2014/main" id="{3D3DE303-958B-F277-2E7C-7AF0D11AF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5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40082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Web: Future Plans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Icon&#10;&#10;Description automatically generated">
            <a:extLst>
              <a:ext uri="{FF2B5EF4-FFF2-40B4-BE49-F238E27FC236}">
                <a16:creationId xmlns:a16="http://schemas.microsoft.com/office/drawing/2014/main" id="{52F32A8E-9426-0494-E7F5-896631E5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78" y="1775529"/>
            <a:ext cx="2094471" cy="20944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8" name="Picture 8" descr="Visualization">
            <a:extLst>
              <a:ext uri="{FF2B5EF4-FFF2-40B4-BE49-F238E27FC236}">
                <a16:creationId xmlns:a16="http://schemas.microsoft.com/office/drawing/2014/main" id="{69A68B7A-CAC1-D2DB-F46E-657343B66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221" y="1775528"/>
            <a:ext cx="3839715" cy="20944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06B197-C41D-F785-E5F8-D6DB14C44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208" y="1775529"/>
            <a:ext cx="2535579" cy="209447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1600" dist="76200" dir="3000000" algn="t" rotWithShape="0">
              <a:prstClr val="black">
                <a:alpha val="60000"/>
              </a:prstClr>
            </a:outerShdw>
          </a:effectLst>
        </p:spPr>
      </p:pic>
      <p:pic>
        <p:nvPicPr>
          <p:cNvPr id="14" name="Picture 15" descr="Icon&#10;&#10;Description automatically generated">
            <a:extLst>
              <a:ext uri="{FF2B5EF4-FFF2-40B4-BE49-F238E27FC236}">
                <a16:creationId xmlns:a16="http://schemas.microsoft.com/office/drawing/2014/main" id="{A7ED6624-CE06-666E-FB93-B8C84033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40082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Web: Challenges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 descr="Icon&#10;&#10;Description automatically generated">
            <a:extLst>
              <a:ext uri="{FF2B5EF4-FFF2-40B4-BE49-F238E27FC236}">
                <a16:creationId xmlns:a16="http://schemas.microsoft.com/office/drawing/2014/main" id="{A7ED6624-CE06-666E-FB93-B8C84033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165" y="57150"/>
            <a:ext cx="1163171" cy="1163171"/>
          </a:xfrm>
          <a:prstGeom prst="rect">
            <a:avLst/>
          </a:prstGeom>
        </p:spPr>
      </p:pic>
      <p:pic>
        <p:nvPicPr>
          <p:cNvPr id="3074" name="Picture 2" descr="Difference Between File and Folder - Pediaa.Com">
            <a:extLst>
              <a:ext uri="{FF2B5EF4-FFF2-40B4-BE49-F238E27FC236}">
                <a16:creationId xmlns:a16="http://schemas.microsoft.com/office/drawing/2014/main" id="{4AA65599-CE18-4122-EA88-44DF10E2C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35" y="1971695"/>
            <a:ext cx="1185916" cy="8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F1179F2B-2010-10A6-8785-ADBC39F7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5" y="1624936"/>
            <a:ext cx="200025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9B4AE-A1AC-6AE2-3E70-C5B624E2FAC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6040" y="2856150"/>
            <a:ext cx="1165891" cy="1200868"/>
          </a:xfrm>
          <a:prstGeom prst="rect">
            <a:avLst/>
          </a:prstGeom>
        </p:spPr>
      </p:pic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E3270D85-54F6-9D40-4761-D69D52612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71" y="3821494"/>
            <a:ext cx="2093769" cy="925505"/>
          </a:xfrm>
          <a:prstGeom prst="rect">
            <a:avLst/>
          </a:prstGeom>
        </p:spPr>
      </p:pic>
      <p:pic>
        <p:nvPicPr>
          <p:cNvPr id="4100" name="Picture 4" descr="Search line icon lens and find magnifying glass Vector Image">
            <a:extLst>
              <a:ext uri="{FF2B5EF4-FFF2-40B4-BE49-F238E27FC236}">
                <a16:creationId xmlns:a16="http://schemas.microsoft.com/office/drawing/2014/main" id="{C111CCC8-BB73-4D98-EBB9-612352925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8"/>
          <a:stretch/>
        </p:blipFill>
        <p:spPr bwMode="auto">
          <a:xfrm rot="4962585">
            <a:off x="3803545" y="2851539"/>
            <a:ext cx="633113" cy="61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C63BFEB9-8F40-CF1B-F013-5760522495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1960" y="158826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4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40082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latin typeface="Arial"/>
                <a:cs typeface="Arial"/>
              </a:rPr>
              <a:t>Dockerization</a:t>
            </a:r>
            <a:endParaRPr lang="en-US" err="1"/>
          </a:p>
        </p:txBody>
      </p:sp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FE552C46-18DF-AE47-E4DA-5CDB0832096B}"/>
              </a:ext>
            </a:extLst>
          </p:cNvPr>
          <p:cNvSpPr/>
          <p:nvPr/>
        </p:nvSpPr>
        <p:spPr>
          <a:xfrm>
            <a:off x="1876204" y="1594023"/>
            <a:ext cx="2222499" cy="635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37BAAB0B-4BF7-B808-7749-D5638323C024}"/>
              </a:ext>
            </a:extLst>
          </p:cNvPr>
          <p:cNvSpPr/>
          <p:nvPr/>
        </p:nvSpPr>
        <p:spPr>
          <a:xfrm>
            <a:off x="4970067" y="1594023"/>
            <a:ext cx="2222499" cy="6350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462FFD22-FAC2-494F-8008-15A960C32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322" y="734544"/>
            <a:ext cx="9231405" cy="4632511"/>
          </a:xfrm>
          <a:prstGeom prst="rect">
            <a:avLst/>
          </a:prstGeom>
        </p:spPr>
      </p:pic>
      <p:pic>
        <p:nvPicPr>
          <p:cNvPr id="22" name="Picture 8" descr="A picture containing text, gallery, room, vector graphics&#10;&#10;Description automatically generated">
            <a:extLst>
              <a:ext uri="{FF2B5EF4-FFF2-40B4-BE49-F238E27FC236}">
                <a16:creationId xmlns:a16="http://schemas.microsoft.com/office/drawing/2014/main" id="{0BD96B14-5615-D24E-CA75-B4FBF291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201" y="57149"/>
            <a:ext cx="1122645" cy="11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7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54413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/>
                <a:cs typeface="Arial"/>
              </a:rPr>
              <a:t>Dockerization</a:t>
            </a:r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: Challenges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84A124DA-6DF8-0A48-A105-129CF46A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24" y="1497453"/>
            <a:ext cx="4598617" cy="903820"/>
          </a:xfrm>
          <a:prstGeom prst="rect">
            <a:avLst/>
          </a:prstGeom>
        </p:spPr>
      </p:pic>
      <p:pic>
        <p:nvPicPr>
          <p:cNvPr id="5" name="Picture 7" descr="Text&#10;&#10;Description automatically generated">
            <a:extLst>
              <a:ext uri="{FF2B5EF4-FFF2-40B4-BE49-F238E27FC236}">
                <a16:creationId xmlns:a16="http://schemas.microsoft.com/office/drawing/2014/main" id="{CC2F1A3D-E09A-04CD-13C3-EE0B6C9C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237" y="2541919"/>
            <a:ext cx="4089747" cy="11870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AB7047-46DC-A6AF-AC28-76842F7838B6}"/>
              </a:ext>
            </a:extLst>
          </p:cNvPr>
          <p:cNvGrpSpPr/>
          <p:nvPr/>
        </p:nvGrpSpPr>
        <p:grpSpPr>
          <a:xfrm>
            <a:off x="4784941" y="1744980"/>
            <a:ext cx="2061785" cy="261610"/>
            <a:chOff x="4784941" y="1744980"/>
            <a:chExt cx="2061785" cy="26161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B646E55-2CAE-EE0D-A042-3BCC7519E444}"/>
                </a:ext>
              </a:extLst>
            </p:cNvPr>
            <p:cNvCxnSpPr/>
            <p:nvPr/>
          </p:nvCxnSpPr>
          <p:spPr>
            <a:xfrm>
              <a:off x="4784941" y="1941871"/>
              <a:ext cx="707922" cy="0"/>
            </a:xfrm>
            <a:prstGeom prst="straightConnector1">
              <a:avLst/>
            </a:prstGeom>
            <a:ln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B6D270-A333-85C5-6BAD-F8414707FA9E}"/>
                </a:ext>
              </a:extLst>
            </p:cNvPr>
            <p:cNvSpPr txBox="1"/>
            <p:nvPr/>
          </p:nvSpPr>
          <p:spPr>
            <a:xfrm>
              <a:off x="5492863" y="1744980"/>
              <a:ext cx="1353863" cy="261610"/>
            </a:xfrm>
            <a:prstGeom prst="rect">
              <a:avLst/>
            </a:prstGeom>
            <a:solidFill>
              <a:srgbClr val="0C45A6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  <a:latin typeface="Arial"/>
                  <a:cs typeface="Arial"/>
                </a:rPr>
                <a:t>requirements.txt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FC0D3E-4B85-B13D-4E91-0D8EFA2BB79B}"/>
              </a:ext>
            </a:extLst>
          </p:cNvPr>
          <p:cNvGrpSpPr/>
          <p:nvPr/>
        </p:nvGrpSpPr>
        <p:grpSpPr>
          <a:xfrm>
            <a:off x="2439711" y="2915124"/>
            <a:ext cx="2164837" cy="261610"/>
            <a:chOff x="4993577" y="1725930"/>
            <a:chExt cx="2164837" cy="2616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A4EA64C-8A73-722F-F57E-9AEA0DEADA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7426" y="1935521"/>
              <a:ext cx="780988" cy="0"/>
            </a:xfrm>
            <a:prstGeom prst="straightConnector1">
              <a:avLst/>
            </a:prstGeom>
            <a:ln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3D1F27-115F-AFB1-3451-F8BF5175A28D}"/>
                </a:ext>
              </a:extLst>
            </p:cNvPr>
            <p:cNvSpPr txBox="1"/>
            <p:nvPr/>
          </p:nvSpPr>
          <p:spPr>
            <a:xfrm>
              <a:off x="4993577" y="1725930"/>
              <a:ext cx="1385178" cy="261610"/>
            </a:xfrm>
            <a:prstGeom prst="rect">
              <a:avLst/>
            </a:prstGeom>
            <a:solidFill>
              <a:srgbClr val="0C45A6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  <a:latin typeface="Arial"/>
                  <a:cs typeface="Arial"/>
                </a:rPr>
                <a:t>requirements.txt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0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0A0610-59BB-BBC0-4E8A-C2B7819A7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78" y="3777532"/>
            <a:ext cx="4443588" cy="8622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DA99128-8C0F-B2A0-DAF9-BCDAE612E9E2}"/>
              </a:ext>
            </a:extLst>
          </p:cNvPr>
          <p:cNvGrpSpPr/>
          <p:nvPr/>
        </p:nvGrpSpPr>
        <p:grpSpPr>
          <a:xfrm>
            <a:off x="4632293" y="4006580"/>
            <a:ext cx="1999155" cy="261610"/>
            <a:chOff x="4784941" y="1744980"/>
            <a:chExt cx="1999155" cy="26161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2C2D592-B075-3292-DFB8-9B376FCE710A}"/>
                </a:ext>
              </a:extLst>
            </p:cNvPr>
            <p:cNvCxnSpPr/>
            <p:nvPr/>
          </p:nvCxnSpPr>
          <p:spPr>
            <a:xfrm>
              <a:off x="4784941" y="1941871"/>
              <a:ext cx="707922" cy="0"/>
            </a:xfrm>
            <a:prstGeom prst="straightConnector1">
              <a:avLst/>
            </a:prstGeom>
            <a:ln>
              <a:headEnd type="oval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D180ED-3601-9D9B-66FB-1331999A7B0B}"/>
                </a:ext>
              </a:extLst>
            </p:cNvPr>
            <p:cNvSpPr txBox="1"/>
            <p:nvPr/>
          </p:nvSpPr>
          <p:spPr>
            <a:xfrm>
              <a:off x="5492863" y="1744980"/>
              <a:ext cx="1291233" cy="261610"/>
            </a:xfrm>
            <a:prstGeom prst="rect">
              <a:avLst/>
            </a:prstGeom>
            <a:solidFill>
              <a:srgbClr val="0C45A6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  <a:latin typeface="Arial"/>
                  <a:cs typeface="Arial"/>
                </a:rPr>
                <a:t>success</a:t>
              </a:r>
              <a:endParaRPr lang="en-US" sz="110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8" descr="A picture containing text, gallery, room, vector graphics&#10;&#10;Description automatically generated">
            <a:extLst>
              <a:ext uri="{FF2B5EF4-FFF2-40B4-BE49-F238E27FC236}">
                <a16:creationId xmlns:a16="http://schemas.microsoft.com/office/drawing/2014/main" id="{C1245FFB-FB75-D8B3-E8E5-B44B4CEF7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201" y="57149"/>
            <a:ext cx="1122645" cy="11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3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40082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Workflow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11EEAF4E-09A9-FF93-F728-01762FFE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3529842-3CF9-5478-6C2C-B854B661D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4" y="1160913"/>
            <a:ext cx="7818461" cy="39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0" y="0"/>
            <a:ext cx="9144000" cy="2161126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27"/>
          <a:stretch>
            <a:fillRect/>
          </a:stretch>
        </p:blipFill>
        <p:spPr>
          <a:xfrm>
            <a:off x="6043030" y="616856"/>
            <a:ext cx="2586621" cy="1544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4349" y="807433"/>
            <a:ext cx="540771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+mj-lt"/>
                <a:cs typeface="Arial"/>
              </a:rPr>
              <a:t>Sprint</a:t>
            </a:r>
            <a:r>
              <a:rPr lang="en-US" sz="3600">
                <a:solidFill>
                  <a:srgbClr val="FFFFFF"/>
                </a:solidFill>
                <a:latin typeface="Arial"/>
                <a:cs typeface="Arial"/>
              </a:rPr>
              <a:t> 2 - Review</a:t>
            </a:r>
            <a:endParaRPr lang="de-DE"/>
          </a:p>
        </p:txBody>
      </p:sp>
      <p:pic>
        <p:nvPicPr>
          <p:cNvPr id="15" name="Grafik 2" descr="countdown.gif">
            <a:extLst>
              <a:ext uri="{FF2B5EF4-FFF2-40B4-BE49-F238E27FC236}">
                <a16:creationId xmlns:a16="http://schemas.microsoft.com/office/drawing/2014/main" id="{28A1E37E-EF19-0A42-A1F5-62A875130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72" descr="Icon&#10;&#10;Description automatically generated">
            <a:extLst>
              <a:ext uri="{FF2B5EF4-FFF2-40B4-BE49-F238E27FC236}">
                <a16:creationId xmlns:a16="http://schemas.microsoft.com/office/drawing/2014/main" id="{1B173D2D-6A5B-8202-EAA7-C7DAD7567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962" y="2600325"/>
            <a:ext cx="2568575" cy="1379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E70C5B-02A4-8E98-21BC-6E22D392A262}"/>
              </a:ext>
            </a:extLst>
          </p:cNvPr>
          <p:cNvSpPr txBox="1"/>
          <p:nvPr/>
        </p:nvSpPr>
        <p:spPr>
          <a:xfrm>
            <a:off x="484188" y="2673524"/>
            <a:ext cx="5235575" cy="1432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44444"/>
                </a:solidFill>
                <a:latin typeface="+mj-lt"/>
                <a:cs typeface="Arial"/>
              </a:rPr>
              <a:t>Week 4 - 6​</a:t>
            </a:r>
          </a:p>
          <a:p>
            <a:pPr>
              <a:lnSpc>
                <a:spcPct val="114000"/>
              </a:lnSpc>
            </a:pPr>
            <a:r>
              <a:rPr lang="en-US" sz="100" b="1" dirty="0">
                <a:solidFill>
                  <a:srgbClr val="444444"/>
                </a:solidFill>
                <a:latin typeface="+mj-lt"/>
                <a:cs typeface="Arial"/>
              </a:rPr>
              <a:t>.</a:t>
            </a:r>
            <a:endParaRPr lang="en-US" b="1" dirty="0">
              <a:solidFill>
                <a:srgbClr val="444444"/>
              </a:solidFill>
              <a:latin typeface="+mj-lt"/>
              <a:cs typeface="Arial"/>
            </a:endParaRP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444444"/>
                </a:solidFill>
                <a:latin typeface="+mj-lt"/>
                <a:cs typeface="Arial"/>
              </a:rPr>
              <a:t>ML Team: </a:t>
            </a:r>
            <a:r>
              <a:rPr lang="en-US" sz="1600" dirty="0">
                <a:solidFill>
                  <a:srgbClr val="444444"/>
                </a:solidFill>
                <a:latin typeface="+mj-lt"/>
                <a:cs typeface="Arial"/>
              </a:rPr>
              <a:t>Baseline Model.​</a:t>
            </a: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444444"/>
                </a:solidFill>
                <a:latin typeface="+mj-lt"/>
                <a:cs typeface="Arial"/>
              </a:rPr>
              <a:t>Deployment team: </a:t>
            </a:r>
            <a:r>
              <a:rPr lang="en-US" sz="1600" dirty="0">
                <a:solidFill>
                  <a:srgbClr val="444444"/>
                </a:solidFill>
                <a:latin typeface="+mj-lt"/>
                <a:cs typeface="Arial"/>
              </a:rPr>
              <a:t>Assist ML team.​</a:t>
            </a: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444444"/>
                </a:solidFill>
                <a:latin typeface="+mj-lt"/>
                <a:cs typeface="Arial"/>
              </a:rPr>
              <a:t>Web team: </a:t>
            </a:r>
            <a:r>
              <a:rPr lang="en-US" sz="1600" dirty="0">
                <a:solidFill>
                  <a:srgbClr val="444444"/>
                </a:solidFill>
                <a:latin typeface="+mj-lt"/>
                <a:cs typeface="Arial"/>
              </a:rPr>
              <a:t>Developing UI and API.​</a:t>
            </a: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444444"/>
                </a:solidFill>
                <a:latin typeface="+mj-lt"/>
                <a:cs typeface="Arial"/>
              </a:rPr>
              <a:t>Media team: </a:t>
            </a:r>
            <a:r>
              <a:rPr lang="en-US" sz="1600" dirty="0">
                <a:solidFill>
                  <a:srgbClr val="444444"/>
                </a:solidFill>
                <a:latin typeface="+mj-lt"/>
                <a:cs typeface="Arial"/>
              </a:rPr>
              <a:t>Pecha Kucha 3</a:t>
            </a:r>
          </a:p>
        </p:txBody>
      </p:sp>
      <p:pic>
        <p:nvPicPr>
          <p:cNvPr id="4" name="Graphic 2" descr="Checkmark with solid fill">
            <a:extLst>
              <a:ext uri="{FF2B5EF4-FFF2-40B4-BE49-F238E27FC236}">
                <a16:creationId xmlns:a16="http://schemas.microsoft.com/office/drawing/2014/main" id="{995C2C0E-4934-74E7-8E5C-74176948F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5577" y="3032297"/>
            <a:ext cx="209480" cy="204720"/>
          </a:xfrm>
          <a:prstGeom prst="rect">
            <a:avLst/>
          </a:prstGeom>
        </p:spPr>
      </p:pic>
      <p:pic>
        <p:nvPicPr>
          <p:cNvPr id="6" name="Graphic 2" descr="Checkmark with solid fill">
            <a:extLst>
              <a:ext uri="{FF2B5EF4-FFF2-40B4-BE49-F238E27FC236}">
                <a16:creationId xmlns:a16="http://schemas.microsoft.com/office/drawing/2014/main" id="{4E3A8D15-1ACD-C450-EFF7-768959792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2000" y="3326207"/>
            <a:ext cx="209480" cy="204720"/>
          </a:xfrm>
          <a:prstGeom prst="rect">
            <a:avLst/>
          </a:prstGeom>
        </p:spPr>
      </p:pic>
      <p:pic>
        <p:nvPicPr>
          <p:cNvPr id="8" name="Graphic 2" descr="Checkmark with solid fill">
            <a:extLst>
              <a:ext uri="{FF2B5EF4-FFF2-40B4-BE49-F238E27FC236}">
                <a16:creationId xmlns:a16="http://schemas.microsoft.com/office/drawing/2014/main" id="{BA9C4BD6-8050-29C4-A83C-03F89715D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3624" y="3613888"/>
            <a:ext cx="209480" cy="204720"/>
          </a:xfrm>
          <a:prstGeom prst="rect">
            <a:avLst/>
          </a:prstGeom>
        </p:spPr>
      </p:pic>
      <p:pic>
        <p:nvPicPr>
          <p:cNvPr id="10" name="Graphic 2" descr="Checkmark with solid fill">
            <a:extLst>
              <a:ext uri="{FF2B5EF4-FFF2-40B4-BE49-F238E27FC236}">
                <a16:creationId xmlns:a16="http://schemas.microsoft.com/office/drawing/2014/main" id="{8F2F314F-1059-3D38-21DD-5556D01A0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9260" y="3868066"/>
            <a:ext cx="209480" cy="2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2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0" y="0"/>
            <a:ext cx="9144000" cy="2161126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27"/>
          <a:stretch>
            <a:fillRect/>
          </a:stretch>
        </p:blipFill>
        <p:spPr>
          <a:xfrm>
            <a:off x="6043030" y="616856"/>
            <a:ext cx="2586621" cy="1544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14349" y="807433"/>
            <a:ext cx="540771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dirty="0">
                <a:solidFill>
                  <a:srgbClr val="FFFFFF"/>
                </a:solidFill>
                <a:latin typeface="+mj-lt"/>
                <a:cs typeface="Arial"/>
              </a:rPr>
              <a:t>Replanning for next weeks</a:t>
            </a:r>
            <a:endParaRPr lang="de-DE" dirty="0"/>
          </a:p>
        </p:txBody>
      </p:sp>
      <p:pic>
        <p:nvPicPr>
          <p:cNvPr id="15" name="Grafik 2" descr="countdown.gif">
            <a:extLst>
              <a:ext uri="{FF2B5EF4-FFF2-40B4-BE49-F238E27FC236}">
                <a16:creationId xmlns:a16="http://schemas.microsoft.com/office/drawing/2014/main" id="{28A1E37E-EF19-0A42-A1F5-62A875130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75685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3EC1073D-DA55-CC68-4AF1-86DB36F0B8C6}"/>
              </a:ext>
            </a:extLst>
          </p:cNvPr>
          <p:cNvSpPr txBox="1"/>
          <p:nvPr/>
        </p:nvSpPr>
        <p:spPr>
          <a:xfrm>
            <a:off x="461052" y="2675994"/>
            <a:ext cx="4254643" cy="12363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14000"/>
              </a:lnSpc>
              <a:buFont typeface="Arial"/>
              <a:buChar char="•"/>
            </a:pPr>
            <a:r>
              <a:rPr lang="en-US" b="1" dirty="0">
                <a:solidFill>
                  <a:srgbClr val="444444"/>
                </a:solidFill>
                <a:latin typeface="Arial"/>
                <a:cs typeface="Arial"/>
              </a:rPr>
              <a:t>Make Data Labelling consistent.</a:t>
            </a:r>
          </a:p>
          <a:p>
            <a:pPr marL="342900" indent="-342900">
              <a:lnSpc>
                <a:spcPct val="113999"/>
              </a:lnSpc>
              <a:buFont typeface="Arial"/>
              <a:buChar char="•"/>
            </a:pPr>
            <a:r>
              <a:rPr lang="en-US" b="1" dirty="0">
                <a:solidFill>
                  <a:srgbClr val="444444"/>
                </a:solidFill>
                <a:latin typeface="Arial"/>
                <a:cs typeface="Arial"/>
              </a:rPr>
              <a:t>Redistribution of team members.</a:t>
            </a:r>
          </a:p>
          <a:p>
            <a:pPr marL="342900" indent="-342900">
              <a:lnSpc>
                <a:spcPct val="113999"/>
              </a:lnSpc>
              <a:buFont typeface="Arial"/>
              <a:buChar char="•"/>
            </a:pPr>
            <a:r>
              <a:rPr lang="en-US" b="1" dirty="0">
                <a:solidFill>
                  <a:srgbClr val="444444"/>
                </a:solidFill>
                <a:latin typeface="Arial"/>
                <a:cs typeface="Arial"/>
              </a:rPr>
              <a:t>Find an appropriate active learning approach.</a:t>
            </a:r>
          </a:p>
        </p:txBody>
      </p:sp>
      <p:pic>
        <p:nvPicPr>
          <p:cNvPr id="2050" name="Picture 2" descr="Meme: &quot;Improvise adapt overcome&quot; - All Templates - Meme-arsenal.com">
            <a:extLst>
              <a:ext uri="{FF2B5EF4-FFF2-40B4-BE49-F238E27FC236}">
                <a16:creationId xmlns:a16="http://schemas.microsoft.com/office/drawing/2014/main" id="{AE212829-F078-E8AF-0063-F4061200F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47" y="2675994"/>
            <a:ext cx="2871311" cy="16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9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7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ML Team: </a:t>
            </a:r>
          </a:p>
          <a:p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Local Annotator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0D43256-1485-69F3-D1B8-FA395FD1463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7668520" y="122147"/>
            <a:ext cx="1146147" cy="1146147"/>
          </a:xfrm>
          <a:prstGeom prst="rect">
            <a:avLst/>
          </a:prstGeom>
        </p:spPr>
      </p:pic>
      <p:pic>
        <p:nvPicPr>
          <p:cNvPr id="9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A7ED2C4F-6723-60AB-C75E-CBD15B18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731" y="-177138"/>
            <a:ext cx="1670659" cy="1678488"/>
          </a:xfrm>
          <a:prstGeom prst="rect">
            <a:avLst/>
          </a:prstGeom>
        </p:spPr>
      </p:pic>
      <p:pic>
        <p:nvPicPr>
          <p:cNvPr id="5" name="Picture 4" descr="A car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E9AD571A-D62F-0233-31E4-AC629B7A2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3" y="1387899"/>
            <a:ext cx="7491779" cy="3468944"/>
          </a:xfrm>
          <a:prstGeom prst="rect">
            <a:avLst/>
          </a:prstGeom>
        </p:spPr>
      </p:pic>
      <p:pic>
        <p:nvPicPr>
          <p:cNvPr id="8" name="Grafik 2" descr="countdown.gif">
            <a:extLst>
              <a:ext uri="{FF2B5EF4-FFF2-40B4-BE49-F238E27FC236}">
                <a16:creationId xmlns:a16="http://schemas.microsoft.com/office/drawing/2014/main" id="{8E858F89-50D4-5A1E-E0F3-06856BEEC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336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Classification Model:</a:t>
            </a:r>
            <a:br>
              <a:rPr lang="en-US" sz="3200" dirty="0">
                <a:latin typeface="Arial"/>
                <a:cs typeface="Arial"/>
              </a:rPr>
            </a:br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Class distribution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AD7DF5F7-A360-14EF-A94D-608BBB883CA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63896667"/>
                  </p:ext>
                </p:extLst>
              </p:nvPr>
            </p:nvGraphicFramePr>
            <p:xfrm>
              <a:off x="1454095" y="1483413"/>
              <a:ext cx="6238855" cy="330031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AD7DF5F7-A360-14EF-A94D-608BBB883C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4095" y="1483413"/>
                <a:ext cx="6238855" cy="330031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C537BCA0-D9DD-BAEA-7ED7-E76F65301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96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0F0A-053D-188B-8BEA-024643B0941E}"/>
              </a:ext>
            </a:extLst>
          </p:cNvPr>
          <p:cNvSpPr txBox="1"/>
          <p:nvPr/>
        </p:nvSpPr>
        <p:spPr>
          <a:xfrm>
            <a:off x="189919" y="361314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Pre-processing steps</a:t>
            </a:r>
            <a:endParaRPr lang="de-DE">
              <a:solidFill>
                <a:schemeClr val="bg1"/>
              </a:solidFill>
            </a:endParaRPr>
          </a:p>
          <a:p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7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11EEAF4E-09A9-FF93-F728-01762FFE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5BEB62A-E45B-BF2C-B320-7A0F23566301}"/>
              </a:ext>
            </a:extLst>
          </p:cNvPr>
          <p:cNvSpPr txBox="1"/>
          <p:nvPr/>
        </p:nvSpPr>
        <p:spPr>
          <a:xfrm>
            <a:off x="353105" y="2965677"/>
            <a:ext cx="2922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de-DE" b="1">
              <a:latin typeface="Montserrat" panose="00000500000000000000" pitchFamily="2" charset="0"/>
              <a:cs typeface="Arial"/>
            </a:endParaRPr>
          </a:p>
        </p:txBody>
      </p:sp>
      <p:pic>
        <p:nvPicPr>
          <p:cNvPr id="21" name="Picture 20" descr="A red car in a garage&#10;&#10;Description automatically generated with medium confidence">
            <a:extLst>
              <a:ext uri="{FF2B5EF4-FFF2-40B4-BE49-F238E27FC236}">
                <a16:creationId xmlns:a16="http://schemas.microsoft.com/office/drawing/2014/main" id="{ED159196-16A6-B0B2-725E-42B6E7E379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0325" t="20815" r="13383" b="2894"/>
          <a:stretch/>
        </p:blipFill>
        <p:spPr>
          <a:xfrm rot="-1440000">
            <a:off x="372229" y="3543018"/>
            <a:ext cx="1957468" cy="1223418"/>
          </a:xfrm>
          <a:prstGeom prst="rect">
            <a:avLst/>
          </a:prstGeom>
        </p:spPr>
      </p:pic>
      <p:pic>
        <p:nvPicPr>
          <p:cNvPr id="24" name="Picture 23" descr="A red car in a garage&#10;&#10;Description automatically generated with medium confidence">
            <a:extLst>
              <a:ext uri="{FF2B5EF4-FFF2-40B4-BE49-F238E27FC236}">
                <a16:creationId xmlns:a16="http://schemas.microsoft.com/office/drawing/2014/main" id="{FA179709-B773-7FA5-5963-8A8F8CD4E8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559" t="36049" r="28618" b="18129"/>
          <a:stretch/>
        </p:blipFill>
        <p:spPr>
          <a:xfrm>
            <a:off x="2775927" y="2254808"/>
            <a:ext cx="2837502" cy="1773440"/>
          </a:xfrm>
          <a:prstGeom prst="rect">
            <a:avLst/>
          </a:prstGeom>
        </p:spPr>
      </p:pic>
      <p:pic>
        <p:nvPicPr>
          <p:cNvPr id="25" name="Picture 24" descr="A red car in a garage&#10;&#10;Description automatically generated with medium confidence">
            <a:extLst>
              <a:ext uri="{FF2B5EF4-FFF2-40B4-BE49-F238E27FC236}">
                <a16:creationId xmlns:a16="http://schemas.microsoft.com/office/drawing/2014/main" id="{188C6814-BFB1-5507-EE1A-1C59F256B2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25559" t="36049" r="28618" b="18129"/>
          <a:stretch/>
        </p:blipFill>
        <p:spPr>
          <a:xfrm rot="1860000">
            <a:off x="537823" y="1741238"/>
            <a:ext cx="1596019" cy="1021298"/>
          </a:xfrm>
          <a:prstGeom prst="rect">
            <a:avLst/>
          </a:prstGeom>
        </p:spPr>
      </p:pic>
      <p:pic>
        <p:nvPicPr>
          <p:cNvPr id="26" name="Picture 25" descr="A red car in a garage&#10;&#10;Description automatically generated with medium confidence">
            <a:extLst>
              <a:ext uri="{FF2B5EF4-FFF2-40B4-BE49-F238E27FC236}">
                <a16:creationId xmlns:a16="http://schemas.microsoft.com/office/drawing/2014/main" id="{F383431E-5DCC-53D1-419F-E87D77ABF1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25559" t="36049" r="28618" b="18129"/>
          <a:stretch/>
        </p:blipFill>
        <p:spPr>
          <a:xfrm rot="-1380000" flipH="1">
            <a:off x="6213979" y="1716465"/>
            <a:ext cx="1781518" cy="1081486"/>
          </a:xfrm>
          <a:prstGeom prst="rect">
            <a:avLst/>
          </a:prstGeom>
        </p:spPr>
      </p:pic>
      <p:pic>
        <p:nvPicPr>
          <p:cNvPr id="12" name="Picture 11" descr="A red car in a garage&#10;&#10;Description automatically generated with medium confidence">
            <a:extLst>
              <a:ext uri="{FF2B5EF4-FFF2-40B4-BE49-F238E27FC236}">
                <a16:creationId xmlns:a16="http://schemas.microsoft.com/office/drawing/2014/main" id="{810DD610-C5DC-0602-5BFF-5F9C979F8A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25559" t="36049" r="28618" b="18129"/>
          <a:stretch/>
        </p:blipFill>
        <p:spPr>
          <a:xfrm rot="1800000" flipH="1" flipV="1">
            <a:off x="6149615" y="3620389"/>
            <a:ext cx="1781035" cy="1068677"/>
          </a:xfrm>
          <a:prstGeom prst="rect">
            <a:avLst/>
          </a:prstGeom>
        </p:spPr>
      </p:pic>
      <p:sp>
        <p:nvSpPr>
          <p:cNvPr id="28" name="Textfeld 1">
            <a:extLst>
              <a:ext uri="{FF2B5EF4-FFF2-40B4-BE49-F238E27FC236}">
                <a16:creationId xmlns:a16="http://schemas.microsoft.com/office/drawing/2014/main" id="{59501B63-9B4B-BFAF-340A-1BDF1BC4B132}"/>
              </a:ext>
            </a:extLst>
          </p:cNvPr>
          <p:cNvSpPr txBox="1"/>
          <p:nvPr/>
        </p:nvSpPr>
        <p:spPr>
          <a:xfrm>
            <a:off x="2776515" y="16635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latin typeface="Montserrat" panose="00000500000000000000" pitchFamily="2" charset="0"/>
                <a:cs typeface="Arial"/>
              </a:rPr>
              <a:t>Brightness</a:t>
            </a:r>
            <a:endParaRPr lang="de-DE" b="1">
              <a:latin typeface="Montserrat" panose="00000500000000000000" pitchFamily="2" charset="0"/>
            </a:endParaRPr>
          </a:p>
        </p:txBody>
      </p:sp>
      <p:sp>
        <p:nvSpPr>
          <p:cNvPr id="29" name="Textfeld 1">
            <a:extLst>
              <a:ext uri="{FF2B5EF4-FFF2-40B4-BE49-F238E27FC236}">
                <a16:creationId xmlns:a16="http://schemas.microsoft.com/office/drawing/2014/main" id="{0A15D6F3-5E61-AEF2-DC81-6CAACE89F62E}"/>
              </a:ext>
            </a:extLst>
          </p:cNvPr>
          <p:cNvSpPr txBox="1"/>
          <p:nvPr/>
        </p:nvSpPr>
        <p:spPr>
          <a:xfrm>
            <a:off x="4495815" y="166033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latin typeface="Montserrat" panose="00000500000000000000" pitchFamily="2" charset="0"/>
                <a:cs typeface="Arial"/>
              </a:rPr>
              <a:t>Grayscale</a:t>
            </a:r>
            <a:endParaRPr lang="en-US" b="1" dirty="0">
              <a:latin typeface="Montserrat" panose="00000500000000000000" pitchFamily="2" charset="0"/>
            </a:endParaRPr>
          </a:p>
        </p:txBody>
      </p:sp>
      <p:sp>
        <p:nvSpPr>
          <p:cNvPr id="30" name="Textfeld 1">
            <a:extLst>
              <a:ext uri="{FF2B5EF4-FFF2-40B4-BE49-F238E27FC236}">
                <a16:creationId xmlns:a16="http://schemas.microsoft.com/office/drawing/2014/main" id="{F664C527-B11F-07B9-DB87-67E913BB6843}"/>
              </a:ext>
            </a:extLst>
          </p:cNvPr>
          <p:cNvSpPr txBox="1"/>
          <p:nvPr/>
        </p:nvSpPr>
        <p:spPr>
          <a:xfrm>
            <a:off x="2694595" y="4213948"/>
            <a:ext cx="12727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err="1">
                <a:latin typeface="Montserrat" panose="00000500000000000000" pitchFamily="2" charset="0"/>
                <a:cs typeface="Arial"/>
              </a:rPr>
              <a:t>Contrast</a:t>
            </a:r>
            <a:endParaRPr lang="de-DE" b="1">
              <a:latin typeface="Montserrat" panose="00000500000000000000" pitchFamily="2" charset="0"/>
            </a:endParaRPr>
          </a:p>
        </p:txBody>
      </p:sp>
      <p:sp>
        <p:nvSpPr>
          <p:cNvPr id="32" name="Textfeld 1">
            <a:extLst>
              <a:ext uri="{FF2B5EF4-FFF2-40B4-BE49-F238E27FC236}">
                <a16:creationId xmlns:a16="http://schemas.microsoft.com/office/drawing/2014/main" id="{FD854DED-5ED7-1EE9-280D-307F243FFA92}"/>
              </a:ext>
            </a:extLst>
          </p:cNvPr>
          <p:cNvSpPr txBox="1"/>
          <p:nvPr/>
        </p:nvSpPr>
        <p:spPr>
          <a:xfrm>
            <a:off x="4790262" y="4213948"/>
            <a:ext cx="8953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latin typeface="Montserrat" panose="00000500000000000000" pitchFamily="2" charset="0"/>
                <a:cs typeface="Arial"/>
              </a:rPr>
              <a:t>Flip</a:t>
            </a:r>
            <a:endParaRPr lang="de-DE" b="1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1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1">
            <a:extLst>
              <a:ext uri="{FF2B5EF4-FFF2-40B4-BE49-F238E27FC236}">
                <a16:creationId xmlns:a16="http://schemas.microsoft.com/office/drawing/2014/main" id="{EE2A687F-D6F7-27D8-ADB3-DD474F4D7F97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068BF-C563-1EBD-A266-D8A5E6CB8EB9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Baseline Model: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Parameters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9" name="Grafik 2" descr="countdown.gif">
            <a:extLst>
              <a:ext uri="{FF2B5EF4-FFF2-40B4-BE49-F238E27FC236}">
                <a16:creationId xmlns:a16="http://schemas.microsoft.com/office/drawing/2014/main" id="{CCD605AB-849F-942F-121F-5AE29B515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7435C-34A0-F596-B89E-E661F64DD21A}"/>
              </a:ext>
            </a:extLst>
          </p:cNvPr>
          <p:cNvSpPr txBox="1"/>
          <p:nvPr/>
        </p:nvSpPr>
        <p:spPr>
          <a:xfrm>
            <a:off x="1204686" y="1603963"/>
            <a:ext cx="1695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Learning Rate 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44102C-B9F8-6B21-73EA-78271521DE5E}"/>
              </a:ext>
            </a:extLst>
          </p:cNvPr>
          <p:cNvSpPr/>
          <p:nvPr/>
        </p:nvSpPr>
        <p:spPr>
          <a:xfrm>
            <a:off x="3134106" y="1757154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B2B2D-0F5A-83D6-41F4-BCCA7818E6A3}"/>
              </a:ext>
            </a:extLst>
          </p:cNvPr>
          <p:cNvSpPr txBox="1"/>
          <p:nvPr/>
        </p:nvSpPr>
        <p:spPr>
          <a:xfrm>
            <a:off x="1204686" y="2137372"/>
            <a:ext cx="16956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Batch-size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9DEED3A-3273-64F1-1E56-1C8B12E9D703}"/>
              </a:ext>
            </a:extLst>
          </p:cNvPr>
          <p:cNvSpPr/>
          <p:nvPr/>
        </p:nvSpPr>
        <p:spPr>
          <a:xfrm>
            <a:off x="3134106" y="2311137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B750E1-ABB0-01F0-F898-4647CBFA1A03}"/>
              </a:ext>
            </a:extLst>
          </p:cNvPr>
          <p:cNvSpPr txBox="1"/>
          <p:nvPr/>
        </p:nvSpPr>
        <p:spPr>
          <a:xfrm>
            <a:off x="1204687" y="2670781"/>
            <a:ext cx="17594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Epochs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B0B554-7023-299D-B033-DDC71EFAD888}"/>
              </a:ext>
            </a:extLst>
          </p:cNvPr>
          <p:cNvSpPr/>
          <p:nvPr/>
        </p:nvSpPr>
        <p:spPr>
          <a:xfrm>
            <a:off x="3134106" y="2865120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DC6340-BC70-16E8-CE3F-E323CE0BEA43}"/>
              </a:ext>
            </a:extLst>
          </p:cNvPr>
          <p:cNvSpPr txBox="1"/>
          <p:nvPr/>
        </p:nvSpPr>
        <p:spPr>
          <a:xfrm>
            <a:off x="1204687" y="3204190"/>
            <a:ext cx="17594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Models used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87D272A-9ADB-D785-95AA-88A2A289D561}"/>
              </a:ext>
            </a:extLst>
          </p:cNvPr>
          <p:cNvSpPr/>
          <p:nvPr/>
        </p:nvSpPr>
        <p:spPr>
          <a:xfrm>
            <a:off x="3134106" y="3419103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BF238-2904-1B33-DEF8-C51ADAB43BDB}"/>
              </a:ext>
            </a:extLst>
          </p:cNvPr>
          <p:cNvSpPr txBox="1"/>
          <p:nvPr/>
        </p:nvSpPr>
        <p:spPr>
          <a:xfrm>
            <a:off x="1204155" y="3753698"/>
            <a:ext cx="1695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Metrics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BA3BDAA-48A0-360B-2831-8A5F77C260BE}"/>
              </a:ext>
            </a:extLst>
          </p:cNvPr>
          <p:cNvSpPr/>
          <p:nvPr/>
        </p:nvSpPr>
        <p:spPr>
          <a:xfrm>
            <a:off x="3134106" y="3973086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E3171-3AE8-73BE-3844-2F5392BCFE69}"/>
              </a:ext>
            </a:extLst>
          </p:cNvPr>
          <p:cNvSpPr txBox="1"/>
          <p:nvPr/>
        </p:nvSpPr>
        <p:spPr>
          <a:xfrm>
            <a:off x="1204687" y="4271009"/>
            <a:ext cx="17594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Loss function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4239E86-3CB6-A91D-00D1-A50467037901}"/>
              </a:ext>
            </a:extLst>
          </p:cNvPr>
          <p:cNvSpPr/>
          <p:nvPr/>
        </p:nvSpPr>
        <p:spPr>
          <a:xfrm>
            <a:off x="3134106" y="4527070"/>
            <a:ext cx="1034034" cy="55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F06AA-1192-0D07-FE28-7AE0F50475B2}"/>
              </a:ext>
            </a:extLst>
          </p:cNvPr>
          <p:cNvSpPr txBox="1"/>
          <p:nvPr/>
        </p:nvSpPr>
        <p:spPr>
          <a:xfrm>
            <a:off x="4320539" y="1603725"/>
            <a:ext cx="678180" cy="376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 Nova Light" panose="020B0304020202020204" pitchFamily="34" charset="0"/>
                <a:cs typeface="Arial"/>
              </a:rPr>
              <a:t>1e-8</a:t>
            </a:r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16BB3-C510-74F2-F8BA-59B51A749BDF}"/>
              </a:ext>
            </a:extLst>
          </p:cNvPr>
          <p:cNvSpPr txBox="1"/>
          <p:nvPr/>
        </p:nvSpPr>
        <p:spPr>
          <a:xfrm>
            <a:off x="4338065" y="2161934"/>
            <a:ext cx="678180" cy="376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 panose="020B0304020202020204" pitchFamily="34" charset="0"/>
                <a:cs typeface="Arial"/>
              </a:rPr>
              <a:t>32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B26AB-AC30-3B19-C558-91467D219DBF}"/>
              </a:ext>
            </a:extLst>
          </p:cNvPr>
          <p:cNvSpPr txBox="1"/>
          <p:nvPr/>
        </p:nvSpPr>
        <p:spPr>
          <a:xfrm>
            <a:off x="4338065" y="2707215"/>
            <a:ext cx="678180" cy="3769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 Nova Light" panose="020B0304020202020204" pitchFamily="34" charset="0"/>
              </a:rPr>
              <a:t>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4FCB54-69A2-608D-855F-EA14A2161506}"/>
              </a:ext>
            </a:extLst>
          </p:cNvPr>
          <p:cNvSpPr txBox="1"/>
          <p:nvPr/>
        </p:nvSpPr>
        <p:spPr>
          <a:xfrm>
            <a:off x="4320539" y="3258960"/>
            <a:ext cx="3052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 Light"/>
                <a:cs typeface="Arial"/>
              </a:rPr>
              <a:t>VGG16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FDF202-FF81-D2D9-9164-516DE973A28D}"/>
              </a:ext>
            </a:extLst>
          </p:cNvPr>
          <p:cNvSpPr txBox="1"/>
          <p:nvPr/>
        </p:nvSpPr>
        <p:spPr>
          <a:xfrm>
            <a:off x="4320538" y="3803085"/>
            <a:ext cx="37033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 Nova Light" panose="020B0304020202020204" pitchFamily="34" charset="0"/>
                <a:cs typeface="Arial"/>
              </a:rPr>
              <a:t>Accuracy, F1-score, Precision, </a:t>
            </a:r>
            <a:endParaRPr lang="en-US" dirty="0"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34B322-CE01-190F-5BB1-E62CA73C447D}"/>
              </a:ext>
            </a:extLst>
          </p:cNvPr>
          <p:cNvSpPr txBox="1"/>
          <p:nvPr/>
        </p:nvSpPr>
        <p:spPr>
          <a:xfrm>
            <a:off x="4328476" y="4347209"/>
            <a:ext cx="29263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rial Nova Light"/>
                <a:cs typeface="Arial"/>
              </a:rPr>
              <a:t>Categorical_Crossentropy</a:t>
            </a:r>
            <a:endParaRPr lang="en-US" err="1">
              <a:latin typeface="Arial Nova Light" panose="020B0304020202020204" pitchFamily="34" charset="0"/>
            </a:endParaRPr>
          </a:p>
        </p:txBody>
      </p:sp>
      <p:pic>
        <p:nvPicPr>
          <p:cNvPr id="4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06953812-AD04-6DA9-8DCC-32D8649E2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1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1">
            <a:extLst>
              <a:ext uri="{FF2B5EF4-FFF2-40B4-BE49-F238E27FC236}">
                <a16:creationId xmlns:a16="http://schemas.microsoft.com/office/drawing/2014/main" id="{B8F0128E-937E-9866-23EF-E5466F739E51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  <p:txBody>
          <a:bodyPr/>
          <a:lstStyle/>
          <a:p>
            <a:endParaRPr lang="en-IN"/>
          </a:p>
        </p:txBody>
      </p:sp>
      <p:pic>
        <p:nvPicPr>
          <p:cNvPr id="7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11EEAF4E-09A9-FF93-F728-01762FFE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341" y="-186049"/>
            <a:ext cx="1670659" cy="1678488"/>
          </a:xfrm>
          <a:prstGeom prst="rect">
            <a:avLst/>
          </a:prstGeom>
        </p:spPr>
      </p:pic>
      <p:pic>
        <p:nvPicPr>
          <p:cNvPr id="3" name="Grafik 2" descr="countdown.gif">
            <a:extLst>
              <a:ext uri="{FF2B5EF4-FFF2-40B4-BE49-F238E27FC236}">
                <a16:creationId xmlns:a16="http://schemas.microsoft.com/office/drawing/2014/main" id="{761819BB-9603-C670-210E-4480404D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713D629C-0A2D-9AE5-5811-7379870FA1C3}"/>
              </a:ext>
            </a:extLst>
          </p:cNvPr>
          <p:cNvSpPr txBox="1"/>
          <p:nvPr/>
        </p:nvSpPr>
        <p:spPr>
          <a:xfrm>
            <a:off x="117475" y="210690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Baseline Model: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Transfer Learning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14" name="Textfeld 1213">
            <a:extLst>
              <a:ext uri="{FF2B5EF4-FFF2-40B4-BE49-F238E27FC236}">
                <a16:creationId xmlns:a16="http://schemas.microsoft.com/office/drawing/2014/main" id="{E2DF74F1-4AC5-B6F5-507B-D26FFF8AC307}"/>
              </a:ext>
            </a:extLst>
          </p:cNvPr>
          <p:cNvSpPr txBox="1"/>
          <p:nvPr/>
        </p:nvSpPr>
        <p:spPr>
          <a:xfrm>
            <a:off x="275873" y="253717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BFD09E-A15E-2F44-0AA5-3DB906B10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800871"/>
              </p:ext>
            </p:extLst>
          </p:nvPr>
        </p:nvGraphicFramePr>
        <p:xfrm>
          <a:off x="353522" y="942041"/>
          <a:ext cx="8436955" cy="4348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1" name="Textfeld 1264">
            <a:extLst>
              <a:ext uri="{FF2B5EF4-FFF2-40B4-BE49-F238E27FC236}">
                <a16:creationId xmlns:a16="http://schemas.microsoft.com/office/drawing/2014/main" id="{5E72307E-FB49-AAEC-64BC-8867AA949074}"/>
              </a:ext>
            </a:extLst>
          </p:cNvPr>
          <p:cNvSpPr txBox="1"/>
          <p:nvPr/>
        </p:nvSpPr>
        <p:spPr>
          <a:xfrm>
            <a:off x="5960365" y="4038284"/>
            <a:ext cx="19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latin typeface="Montserrat" panose="00000500000000000000" pitchFamily="2" charset="0"/>
                <a:cs typeface="Arial"/>
              </a:rPr>
              <a:t>Fine-Tuning</a:t>
            </a:r>
            <a:endParaRPr lang="de-DE" dirty="0">
              <a:latin typeface="Montserrat" panose="00000500000000000000" pitchFamily="2" charset="0"/>
            </a:endParaRPr>
          </a:p>
        </p:txBody>
      </p:sp>
      <p:sp>
        <p:nvSpPr>
          <p:cNvPr id="22" name="Geschweifte Klammer links 98">
            <a:extLst>
              <a:ext uri="{FF2B5EF4-FFF2-40B4-BE49-F238E27FC236}">
                <a16:creationId xmlns:a16="http://schemas.microsoft.com/office/drawing/2014/main" id="{D5AAAFAC-60CE-8FEC-5BBA-99AF10F6EAB3}"/>
              </a:ext>
            </a:extLst>
          </p:cNvPr>
          <p:cNvSpPr/>
          <p:nvPr/>
        </p:nvSpPr>
        <p:spPr>
          <a:xfrm rot="16200000">
            <a:off x="6528621" y="2882401"/>
            <a:ext cx="130805" cy="201305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2000" dirty="0">
              <a:latin typeface="Montserrat" panose="00000500000000000000" pitchFamily="2" charset="0"/>
              <a:cs typeface="Calibri"/>
            </a:endParaRPr>
          </a:p>
        </p:txBody>
      </p:sp>
      <p:sp>
        <p:nvSpPr>
          <p:cNvPr id="25" name="Textfeld 1030">
            <a:extLst>
              <a:ext uri="{FF2B5EF4-FFF2-40B4-BE49-F238E27FC236}">
                <a16:creationId xmlns:a16="http://schemas.microsoft.com/office/drawing/2014/main" id="{88D02BB3-A0FC-6594-E49F-63AC619A3B2D}"/>
              </a:ext>
            </a:extLst>
          </p:cNvPr>
          <p:cNvSpPr txBox="1"/>
          <p:nvPr/>
        </p:nvSpPr>
        <p:spPr>
          <a:xfrm>
            <a:off x="1500565" y="3487565"/>
            <a:ext cx="8523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dirty="0">
                <a:solidFill>
                  <a:srgbClr val="0070C0"/>
                </a:solidFill>
                <a:latin typeface="Montserrat" panose="00000500000000000000" pitchFamily="2" charset="0"/>
                <a:cs typeface="Arial"/>
              </a:rPr>
              <a:t>Frozen</a:t>
            </a:r>
            <a:endParaRPr lang="de-DE" sz="2000" dirty="0">
              <a:solidFill>
                <a:srgbClr val="0070C0"/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Textfeld 1030">
            <a:extLst>
              <a:ext uri="{FF2B5EF4-FFF2-40B4-BE49-F238E27FC236}">
                <a16:creationId xmlns:a16="http://schemas.microsoft.com/office/drawing/2014/main" id="{89C3B92A-C3AA-6CF7-EC06-15F3A83BA6F5}"/>
              </a:ext>
            </a:extLst>
          </p:cNvPr>
          <p:cNvSpPr txBox="1"/>
          <p:nvPr/>
        </p:nvSpPr>
        <p:spPr>
          <a:xfrm>
            <a:off x="2532804" y="3498896"/>
            <a:ext cx="8523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dirty="0">
                <a:solidFill>
                  <a:srgbClr val="0070C0"/>
                </a:solidFill>
                <a:latin typeface="Montserrat" panose="00000500000000000000" pitchFamily="2" charset="0"/>
                <a:cs typeface="Arial"/>
              </a:rPr>
              <a:t>Frozen</a:t>
            </a:r>
            <a:endParaRPr lang="de-DE" sz="2000" dirty="0">
              <a:solidFill>
                <a:srgbClr val="0070C0"/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Textfeld 1030">
            <a:extLst>
              <a:ext uri="{FF2B5EF4-FFF2-40B4-BE49-F238E27FC236}">
                <a16:creationId xmlns:a16="http://schemas.microsoft.com/office/drawing/2014/main" id="{99884300-56B7-9F2D-96A7-5DF57C74E6A5}"/>
              </a:ext>
            </a:extLst>
          </p:cNvPr>
          <p:cNvSpPr txBox="1"/>
          <p:nvPr/>
        </p:nvSpPr>
        <p:spPr>
          <a:xfrm>
            <a:off x="3588710" y="3488954"/>
            <a:ext cx="8523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dirty="0">
                <a:solidFill>
                  <a:srgbClr val="0070C0"/>
                </a:solidFill>
                <a:latin typeface="Montserrat" panose="00000500000000000000" pitchFamily="2" charset="0"/>
                <a:cs typeface="Arial"/>
              </a:rPr>
              <a:t>Frozen</a:t>
            </a:r>
            <a:endParaRPr lang="de-DE" sz="2000" dirty="0">
              <a:solidFill>
                <a:srgbClr val="0070C0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Textfeld 1030">
            <a:extLst>
              <a:ext uri="{FF2B5EF4-FFF2-40B4-BE49-F238E27FC236}">
                <a16:creationId xmlns:a16="http://schemas.microsoft.com/office/drawing/2014/main" id="{5CB94004-5544-70F3-D825-02B743E2EAE0}"/>
              </a:ext>
            </a:extLst>
          </p:cNvPr>
          <p:cNvSpPr txBox="1"/>
          <p:nvPr/>
        </p:nvSpPr>
        <p:spPr>
          <a:xfrm>
            <a:off x="4596321" y="3496211"/>
            <a:ext cx="8523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dirty="0">
                <a:solidFill>
                  <a:srgbClr val="0070C0"/>
                </a:solidFill>
                <a:latin typeface="Montserrat" panose="00000500000000000000" pitchFamily="2" charset="0"/>
                <a:cs typeface="Arial"/>
              </a:rPr>
              <a:t>Frozen</a:t>
            </a:r>
            <a:endParaRPr lang="de-DE" sz="2000" dirty="0">
              <a:solidFill>
                <a:srgbClr val="0070C0"/>
              </a:solidFill>
              <a:latin typeface="Montserrat" panose="00000500000000000000" pitchFamily="2" charset="0"/>
            </a:endParaRPr>
          </a:p>
        </p:txBody>
      </p:sp>
      <p:sp>
        <p:nvSpPr>
          <p:cNvPr id="32" name="Textfeld 1030">
            <a:extLst>
              <a:ext uri="{FF2B5EF4-FFF2-40B4-BE49-F238E27FC236}">
                <a16:creationId xmlns:a16="http://schemas.microsoft.com/office/drawing/2014/main" id="{B22C6B32-1986-439B-FF1E-02122F5CD01D}"/>
              </a:ext>
            </a:extLst>
          </p:cNvPr>
          <p:cNvSpPr txBox="1"/>
          <p:nvPr/>
        </p:nvSpPr>
        <p:spPr>
          <a:xfrm>
            <a:off x="6746247" y="3493538"/>
            <a:ext cx="9490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dirty="0">
                <a:solidFill>
                  <a:srgbClr val="FF0000"/>
                </a:solidFill>
                <a:latin typeface="Montserrat" panose="00000500000000000000" pitchFamily="2" charset="0"/>
                <a:cs typeface="Arial"/>
              </a:rPr>
              <a:t>Retrained</a:t>
            </a:r>
            <a:endParaRPr lang="de-DE" sz="2000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34" name="Textfeld 1030">
            <a:extLst>
              <a:ext uri="{FF2B5EF4-FFF2-40B4-BE49-F238E27FC236}">
                <a16:creationId xmlns:a16="http://schemas.microsoft.com/office/drawing/2014/main" id="{F2EDDAB7-6D89-42E7-1956-F38103292789}"/>
              </a:ext>
            </a:extLst>
          </p:cNvPr>
          <p:cNvSpPr txBox="1"/>
          <p:nvPr/>
        </p:nvSpPr>
        <p:spPr>
          <a:xfrm>
            <a:off x="5671284" y="3492480"/>
            <a:ext cx="9490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dirty="0">
                <a:solidFill>
                  <a:srgbClr val="FF0000"/>
                </a:solidFill>
                <a:latin typeface="Montserrat" panose="00000500000000000000" pitchFamily="2" charset="0"/>
                <a:cs typeface="Arial"/>
              </a:rPr>
              <a:t>Retrained</a:t>
            </a:r>
            <a:endParaRPr lang="de-DE" sz="2000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48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81EB6B-DAD5-0F74-98D6-1495AA550B5D}"/>
              </a:ext>
            </a:extLst>
          </p:cNvPr>
          <p:cNvSpPr txBox="1"/>
          <p:nvPr/>
        </p:nvSpPr>
        <p:spPr>
          <a:xfrm>
            <a:off x="461288" y="576082"/>
            <a:ext cx="22695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Results with vgg16 – sticking with this</a:t>
            </a:r>
            <a:endParaRPr lang="en-US" b="1"/>
          </a:p>
        </p:txBody>
      </p:sp>
      <p:sp>
        <p:nvSpPr>
          <p:cNvPr id="7" name="AutoShape 11">
            <a:extLst>
              <a:ext uri="{FF2B5EF4-FFF2-40B4-BE49-F238E27FC236}">
                <a16:creationId xmlns:a16="http://schemas.microsoft.com/office/drawing/2014/main" id="{60E0B957-6E04-8B4D-A9E6-6C5F70935B4A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94642-CACF-82E5-F397-8CE8AE3F0E2D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Baseline Model:</a:t>
            </a:r>
            <a:br>
              <a:rPr lang="en-US" sz="3200">
                <a:latin typeface="Arial"/>
                <a:cs typeface="Arial"/>
              </a:rPr>
            </a:br>
            <a:r>
              <a:rPr lang="en-US" sz="3200">
                <a:solidFill>
                  <a:schemeClr val="bg1"/>
                </a:solidFill>
                <a:latin typeface="Arial"/>
                <a:cs typeface="Arial"/>
              </a:rPr>
              <a:t>Results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2A318AAB-53A3-4BAB-57FB-D3C61A33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  <p:pic>
        <p:nvPicPr>
          <p:cNvPr id="11" name="Grafik 2" descr="countdown.gif">
            <a:extLst>
              <a:ext uri="{FF2B5EF4-FFF2-40B4-BE49-F238E27FC236}">
                <a16:creationId xmlns:a16="http://schemas.microsoft.com/office/drawing/2014/main" id="{817E4106-335C-CA56-CBB0-F369C13FB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afik 3">
            <a:extLst>
              <a:ext uri="{FF2B5EF4-FFF2-40B4-BE49-F238E27FC236}">
                <a16:creationId xmlns:a16="http://schemas.microsoft.com/office/drawing/2014/main" id="{4028414E-C337-FA80-2C68-1AC40CFF4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90" y="1491818"/>
            <a:ext cx="4020256" cy="3356344"/>
          </a:xfrm>
          <a:prstGeom prst="rect">
            <a:avLst/>
          </a:prstGeom>
        </p:spPr>
      </p:pic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73B04D4D-CC03-40C5-7BB9-150B4FE79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955" y="2314525"/>
            <a:ext cx="4189588" cy="1713895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BBE1AB98-8A07-815C-D398-18F6A33A396F}"/>
              </a:ext>
            </a:extLst>
          </p:cNvPr>
          <p:cNvSpPr txBox="1"/>
          <p:nvPr/>
        </p:nvSpPr>
        <p:spPr>
          <a:xfrm>
            <a:off x="5820309" y="1780681"/>
            <a:ext cx="20000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>
                <a:latin typeface="Arial Nova Light"/>
                <a:cs typeface="Arial"/>
              </a:rPr>
              <a:t>Classification_report</a:t>
            </a:r>
            <a:endParaRPr lang="en-US" sz="1600" err="1">
              <a:latin typeface="Arial Nova Light"/>
            </a:endParaRPr>
          </a:p>
        </p:txBody>
      </p:sp>
    </p:spTree>
    <p:extLst>
      <p:ext uri="{BB962C8B-B14F-4D97-AF65-F5344CB8AC3E}">
        <p14:creationId xmlns:p14="http://schemas.microsoft.com/office/powerpoint/2010/main" val="59624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81EB6B-DAD5-0F74-98D6-1495AA550B5D}"/>
              </a:ext>
            </a:extLst>
          </p:cNvPr>
          <p:cNvSpPr txBox="1"/>
          <p:nvPr/>
        </p:nvSpPr>
        <p:spPr>
          <a:xfrm>
            <a:off x="461288" y="576082"/>
            <a:ext cx="22695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Results with vgg16 – sticking with this</a:t>
            </a:r>
            <a:endParaRPr lang="en-US" b="1"/>
          </a:p>
        </p:txBody>
      </p:sp>
      <p:sp>
        <p:nvSpPr>
          <p:cNvPr id="7" name="AutoShape 11">
            <a:extLst>
              <a:ext uri="{FF2B5EF4-FFF2-40B4-BE49-F238E27FC236}">
                <a16:creationId xmlns:a16="http://schemas.microsoft.com/office/drawing/2014/main" id="{60E0B957-6E04-8B4D-A9E6-6C5F70935B4A}"/>
              </a:ext>
            </a:extLst>
          </p:cNvPr>
          <p:cNvSpPr/>
          <p:nvPr/>
        </p:nvSpPr>
        <p:spPr>
          <a:xfrm>
            <a:off x="0" y="-3703"/>
            <a:ext cx="9144000" cy="1329252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694642-CACF-82E5-F397-8CE8AE3F0E2D}"/>
              </a:ext>
            </a:extLst>
          </p:cNvPr>
          <p:cNvSpPr txBox="1"/>
          <p:nvPr/>
        </p:nvSpPr>
        <p:spPr>
          <a:xfrm>
            <a:off x="189919" y="122148"/>
            <a:ext cx="400829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ML Team:</a:t>
            </a:r>
          </a:p>
          <a:p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Challenges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3" descr="Text, whiteboard&#10;&#10;Description automatically generated">
            <a:extLst>
              <a:ext uri="{FF2B5EF4-FFF2-40B4-BE49-F238E27FC236}">
                <a16:creationId xmlns:a16="http://schemas.microsoft.com/office/drawing/2014/main" id="{25E98C07-6D43-BA37-340B-7DEFA043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88232"/>
            <a:ext cx="4440640" cy="1382290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4C847D2-CDA2-A840-4D63-E34B6D5DA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" y="3079393"/>
            <a:ext cx="4380931" cy="1313362"/>
          </a:xfrm>
          <a:prstGeom prst="rect">
            <a:avLst/>
          </a:prstGeom>
        </p:spPr>
      </p:pic>
      <p:pic>
        <p:nvPicPr>
          <p:cNvPr id="1026" name="Picture 2" descr="Pro Tips: How to deal with Class Imbalance and Missing Labels - KDnuggets">
            <a:extLst>
              <a:ext uri="{FF2B5EF4-FFF2-40B4-BE49-F238E27FC236}">
                <a16:creationId xmlns:a16="http://schemas.microsoft.com/office/drawing/2014/main" id="{F57641FE-E74F-787B-C3FB-EA4A21DA0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71" y="1482384"/>
            <a:ext cx="2816945" cy="217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38EB8C-DE1D-0DCF-9C9A-F0FC64561EB5}"/>
              </a:ext>
            </a:extLst>
          </p:cNvPr>
          <p:cNvSpPr txBox="1"/>
          <p:nvPr/>
        </p:nvSpPr>
        <p:spPr>
          <a:xfrm>
            <a:off x="342899" y="4542459"/>
            <a:ext cx="362634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Montserrat"/>
                <a:cs typeface="Arial"/>
              </a:rPr>
              <a:t>1. Labelling inconsistencies</a:t>
            </a:r>
            <a:endParaRPr lang="en-IN" b="1">
              <a:latin typeface="Montserrat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077EF-5DC1-279E-CD03-BC166A9F65EF}"/>
              </a:ext>
            </a:extLst>
          </p:cNvPr>
          <p:cNvSpPr txBox="1"/>
          <p:nvPr/>
        </p:nvSpPr>
        <p:spPr>
          <a:xfrm>
            <a:off x="5558971" y="3817950"/>
            <a:ext cx="29609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Montserrat"/>
                <a:cs typeface="Arial"/>
              </a:rPr>
              <a:t>2. Scratches and dents look similar</a:t>
            </a:r>
            <a:endParaRPr lang="en-IN" b="1" dirty="0">
              <a:latin typeface="Montserrat"/>
              <a:cs typeface="Arial"/>
            </a:endParaRPr>
          </a:p>
        </p:txBody>
      </p:sp>
      <p:pic>
        <p:nvPicPr>
          <p:cNvPr id="10" name="Grafik 2" descr="countdown.gif">
            <a:extLst>
              <a:ext uri="{FF2B5EF4-FFF2-40B4-BE49-F238E27FC236}">
                <a16:creationId xmlns:a16="http://schemas.microsoft.com/office/drawing/2014/main" id="{7405C2B2-BECE-82F6-D5AE-E3450ADE3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4583280"/>
            <a:ext cx="125888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A picture containing text, basketball, vector graphics&#10;&#10;Description automatically generated">
            <a:extLst>
              <a:ext uri="{FF2B5EF4-FFF2-40B4-BE49-F238E27FC236}">
                <a16:creationId xmlns:a16="http://schemas.microsoft.com/office/drawing/2014/main" id="{9CD1F991-9908-4A13-3606-D42BC1F86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907" y="-185542"/>
            <a:ext cx="1670659" cy="16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6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8753A7EE4F104489D6F39D79D1BF42" ma:contentTypeVersion="4" ma:contentTypeDescription="Create a new document." ma:contentTypeScope="" ma:versionID="e960653946a9ce811f367d103aedca50">
  <xsd:schema xmlns:xsd="http://www.w3.org/2001/XMLSchema" xmlns:xs="http://www.w3.org/2001/XMLSchema" xmlns:p="http://schemas.microsoft.com/office/2006/metadata/properties" xmlns:ns2="a808fc1f-b5fd-4e41-9d07-682561c11043" targetNamespace="http://schemas.microsoft.com/office/2006/metadata/properties" ma:root="true" ma:fieldsID="0e367c33a7c91cad604ff748424737e7" ns2:_="">
    <xsd:import namespace="a808fc1f-b5fd-4e41-9d07-682561c11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8fc1f-b5fd-4e41-9d07-682561c110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56B70-628E-4B87-9F0F-B0F760CE055E}">
  <ds:schemaRefs>
    <ds:schemaRef ds:uri="a808fc1f-b5fd-4e41-9d07-682561c1104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B01BD9-49C9-4533-BE8F-BC3F9E034359}">
  <ds:schemaRefs>
    <ds:schemaRef ds:uri="a808fc1f-b5fd-4e41-9d07-682561c110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E689295-2476-41D0-BFA7-CE0B48831E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TotalTime>0</TotalTime>
  <Words>249</Words>
  <Application>Microsoft Office PowerPoint</Application>
  <PresentationFormat>On-screen Show (16:9)</PresentationFormat>
  <Paragraphs>79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Arial Nova Light</vt:lpstr>
      <vt:lpstr>Calibri</vt:lpstr>
      <vt:lpstr>Courier New</vt:lpstr>
      <vt:lpstr>Montserrat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ga68bow</dc:creator>
  <cp:lastModifiedBy>Melvin Mathew</cp:lastModifiedBy>
  <cp:revision>7</cp:revision>
  <cp:lastPrinted>2015-07-30T14:04:45Z</cp:lastPrinted>
  <dcterms:created xsi:type="dcterms:W3CDTF">2017-11-15T09:52:15Z</dcterms:created>
  <dcterms:modified xsi:type="dcterms:W3CDTF">2022-07-11T21:44:38Z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0x010100B58753A7EE4F104489D6F39D79D1BF42</vt:lpwstr>
  </property>
</Properties>
</file>